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 id="2147483709" r:id="rId5"/>
    <p:sldMasterId id="2147483721" r:id="rId6"/>
    <p:sldMasterId id="2147483660" r:id="rId7"/>
    <p:sldMasterId id="2147483684" r:id="rId8"/>
    <p:sldMasterId id="2147483696" r:id="rId9"/>
  </p:sldMasterIdLst>
  <p:notesMasterIdLst>
    <p:notesMasterId r:id="rId34"/>
  </p:notesMasterIdLst>
  <p:sldIdLst>
    <p:sldId id="265" r:id="rId10"/>
    <p:sldId id="281" r:id="rId11"/>
    <p:sldId id="315" r:id="rId12"/>
    <p:sldId id="287" r:id="rId13"/>
    <p:sldId id="288" r:id="rId14"/>
    <p:sldId id="289" r:id="rId15"/>
    <p:sldId id="293" r:id="rId16"/>
    <p:sldId id="290" r:id="rId17"/>
    <p:sldId id="291" r:id="rId18"/>
    <p:sldId id="292" r:id="rId19"/>
    <p:sldId id="309" r:id="rId20"/>
    <p:sldId id="310" r:id="rId21"/>
    <p:sldId id="311" r:id="rId22"/>
    <p:sldId id="312" r:id="rId23"/>
    <p:sldId id="313" r:id="rId24"/>
    <p:sldId id="296" r:id="rId25"/>
    <p:sldId id="297" r:id="rId26"/>
    <p:sldId id="303" r:id="rId27"/>
    <p:sldId id="305" r:id="rId28"/>
    <p:sldId id="306" r:id="rId29"/>
    <p:sldId id="314" r:id="rId30"/>
    <p:sldId id="294" r:id="rId31"/>
    <p:sldId id="295" r:id="rId32"/>
    <p:sldId id="299" r:id="rId33"/>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ＭＳ Ｐゴシック" pitchFamily="1"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ＭＳ Ｐゴシック" pitchFamily="1"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ＭＳ Ｐゴシック" pitchFamily="1"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ＭＳ Ｐゴシック" pitchFamily="1"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ＭＳ Ｐゴシック" pitchFamily="1"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1"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1"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1"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1"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29F"/>
    <a:srgbClr val="B9B323"/>
    <a:srgbClr val="408000"/>
    <a:srgbClr val="8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666" autoAdjust="0"/>
    <p:restoredTop sz="86999" autoAdjust="0"/>
  </p:normalViewPr>
  <p:slideViewPr>
    <p:cSldViewPr>
      <p:cViewPr>
        <p:scale>
          <a:sx n="100" d="100"/>
          <a:sy n="100" d="100"/>
        </p:scale>
        <p:origin x="-1234" y="859"/>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2028" y="-90"/>
      </p:cViewPr>
      <p:guideLst>
        <p:guide orient="horz" pos="2929"/>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 Type="http://schemas.openxmlformats.org/officeDocument/2006/relationships/customXml" Target="../customXml/item3.xml"/><Relationship Id="rId21" Type="http://schemas.openxmlformats.org/officeDocument/2006/relationships/slide" Target="slides/slide12.xml"/><Relationship Id="rId34" Type="http://schemas.openxmlformats.org/officeDocument/2006/relationships/notesMaster" Target="notesMasters/notesMaster1.xml"/><Relationship Id="rId7" Type="http://schemas.openxmlformats.org/officeDocument/2006/relationships/slideMaster" Target="slideMasters/slideMaster4.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slide" Target="slides/slide20.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viewProps" Target="viewProps.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slide" Target="slides/slide22.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7840" cy="464820"/>
          </a:xfrm>
          <a:prstGeom prst="rect">
            <a:avLst/>
          </a:prstGeom>
          <a:noFill/>
          <a:ln w="9525">
            <a:noFill/>
            <a:miter lim="800000"/>
            <a:headEnd/>
            <a:tailEnd/>
          </a:ln>
        </p:spPr>
        <p:txBody>
          <a:bodyPr vert="horz" wrap="square" lIns="93154" tIns="46578" rIns="93154" bIns="46578" numCol="1" anchor="t" anchorCtr="0" compatLnSpc="1">
            <a:prstTxWarp prst="textNoShape">
              <a:avLst/>
            </a:prstTxWarp>
          </a:bodyPr>
          <a:lstStyle>
            <a:lvl1pPr>
              <a:defRPr sz="1300" smtClean="0">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2561" y="0"/>
            <a:ext cx="3037840" cy="464820"/>
          </a:xfrm>
          <a:prstGeom prst="rect">
            <a:avLst/>
          </a:prstGeom>
          <a:noFill/>
          <a:ln w="9525">
            <a:noFill/>
            <a:miter lim="800000"/>
            <a:headEnd/>
            <a:tailEnd/>
          </a:ln>
        </p:spPr>
        <p:txBody>
          <a:bodyPr vert="horz" wrap="square" lIns="93154" tIns="46578" rIns="93154" bIns="46578" numCol="1" anchor="t" anchorCtr="0" compatLnSpc="1">
            <a:prstTxWarp prst="textNoShape">
              <a:avLst/>
            </a:prstTxWarp>
          </a:bodyPr>
          <a:lstStyle>
            <a:lvl1pPr algn="r">
              <a:defRPr sz="1300" smtClean="0">
                <a:latin typeface="Arial" charset="0"/>
              </a:defRPr>
            </a:lvl1pPr>
          </a:lstStyle>
          <a:p>
            <a:pPr>
              <a:defRPr/>
            </a:pPr>
            <a:endParaRPr lang="en-US" dirty="0"/>
          </a:p>
        </p:txBody>
      </p:sp>
      <p:sp>
        <p:nvSpPr>
          <p:cNvPr id="8196"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34721" y="4415790"/>
            <a:ext cx="5140960" cy="4183380"/>
          </a:xfrm>
          <a:prstGeom prst="rect">
            <a:avLst/>
          </a:prstGeom>
          <a:noFill/>
          <a:ln w="9525">
            <a:noFill/>
            <a:miter lim="800000"/>
            <a:headEnd/>
            <a:tailEnd/>
          </a:ln>
        </p:spPr>
        <p:txBody>
          <a:bodyPr vert="horz" wrap="square" lIns="93154" tIns="46578" rIns="93154" bIns="4657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831580"/>
            <a:ext cx="3037840" cy="464820"/>
          </a:xfrm>
          <a:prstGeom prst="rect">
            <a:avLst/>
          </a:prstGeom>
          <a:noFill/>
          <a:ln w="9525">
            <a:noFill/>
            <a:miter lim="800000"/>
            <a:headEnd/>
            <a:tailEnd/>
          </a:ln>
        </p:spPr>
        <p:txBody>
          <a:bodyPr vert="horz" wrap="square" lIns="93154" tIns="46578" rIns="93154" bIns="46578" numCol="1" anchor="b" anchorCtr="0" compatLnSpc="1">
            <a:prstTxWarp prst="textNoShape">
              <a:avLst/>
            </a:prstTxWarp>
          </a:bodyPr>
          <a:lstStyle>
            <a:lvl1pPr>
              <a:defRPr sz="1300" smtClean="0">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2561" y="8831580"/>
            <a:ext cx="3037840" cy="464820"/>
          </a:xfrm>
          <a:prstGeom prst="rect">
            <a:avLst/>
          </a:prstGeom>
          <a:noFill/>
          <a:ln w="9525">
            <a:noFill/>
            <a:miter lim="800000"/>
            <a:headEnd/>
            <a:tailEnd/>
          </a:ln>
        </p:spPr>
        <p:txBody>
          <a:bodyPr vert="horz" wrap="square" lIns="93154" tIns="46578" rIns="93154" bIns="46578" numCol="1" anchor="b" anchorCtr="0" compatLnSpc="1">
            <a:prstTxWarp prst="textNoShape">
              <a:avLst/>
            </a:prstTxWarp>
          </a:bodyPr>
          <a:lstStyle>
            <a:lvl1pPr algn="r">
              <a:defRPr sz="1300" smtClean="0">
                <a:latin typeface="Arial" charset="0"/>
              </a:defRPr>
            </a:lvl1pPr>
          </a:lstStyle>
          <a:p>
            <a:pPr>
              <a:defRPr/>
            </a:pPr>
            <a:fld id="{1BEC3076-5B25-41AB-9D49-2FB11D91ED2A}" type="slidenum">
              <a:rPr lang="en-US"/>
              <a:pPr>
                <a:defRPr/>
              </a:pPr>
              <a:t>‹#›</a:t>
            </a:fld>
            <a:endParaRPr lang="en-US" dirty="0"/>
          </a:p>
        </p:txBody>
      </p:sp>
    </p:spTree>
    <p:extLst>
      <p:ext uri="{BB962C8B-B14F-4D97-AF65-F5344CB8AC3E}">
        <p14:creationId xmlns:p14="http://schemas.microsoft.com/office/powerpoint/2010/main" val="1366111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A884CECD-803C-46BB-8B77-DEED5035803C}" type="slidenum">
              <a:rPr lang="en-US">
                <a:latin typeface="Arial" pitchFamily="34" charset="0"/>
              </a:rPr>
              <a:pPr/>
              <a:t>1</a:t>
            </a:fld>
            <a:endParaRPr lang="en-US" dirty="0">
              <a:latin typeface="Arial" pitchFamily="34" charset="0"/>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pPr eaLnBrk="1" hangingPunct="1"/>
            <a:endParaRPr lang="en-US" dirty="0"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solidFill>
                  <a:prstClr val="black"/>
                </a:solidFill>
              </a:rPr>
              <a:pPr>
                <a:defRPr/>
              </a:pPr>
              <a:t>11</a:t>
            </a:fld>
            <a:endParaRPr lang="en-US" dirty="0">
              <a:solidFill>
                <a:prstClr val="black"/>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solidFill>
                  <a:prstClr val="black"/>
                </a:solidFill>
              </a:rPr>
              <a:pPr>
                <a:defRPr/>
              </a:pPr>
              <a:t>12</a:t>
            </a:fld>
            <a:endParaRPr lang="en-US" dirty="0">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fld id="{DF882B16-96DF-4F74-AD88-4DC08C2ACCB7}" type="slidenum">
              <a:rPr lang="en-US">
                <a:latin typeface="Arial" pitchFamily="34" charset="0"/>
              </a:rPr>
              <a:pPr/>
              <a:t>2</a:t>
            </a:fld>
            <a:endParaRPr lang="en-US" dirty="0">
              <a:latin typeface="Arial" pitchFamily="34" charset="0"/>
            </a:endParaRPr>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p:spPr>
        <p:txBody>
          <a:bodyPr/>
          <a:lstStyle/>
          <a:p>
            <a:pPr eaLnBrk="1" hangingPunct="1"/>
            <a:endParaRPr lang="en-US" dirty="0" smtClean="0">
              <a:latin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24</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fld id="{DF882B16-96DF-4F74-AD88-4DC08C2ACCB7}" type="slidenum">
              <a:rPr lang="en-US">
                <a:latin typeface="Arial" pitchFamily="34" charset="0"/>
              </a:rPr>
              <a:pPr/>
              <a:t>3</a:t>
            </a:fld>
            <a:endParaRPr lang="en-US" dirty="0">
              <a:latin typeface="Arial" pitchFamily="34" charset="0"/>
            </a:endParaRPr>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p:spPr>
        <p:txBody>
          <a:bodyPr/>
          <a:lstStyle/>
          <a:p>
            <a:pPr eaLnBrk="1" hangingPunct="1"/>
            <a:endParaRPr lang="en-US" dirty="0"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sz="900"/>
            </a:lvl1pPr>
          </a:lstStyle>
          <a:p>
            <a:pPr>
              <a:defRPr/>
            </a:pPr>
            <a:fld id="{9567E7CF-E1C7-4EFD-B6F4-83A3CE20783A}" type="slidenum">
              <a:rPr lang="en-US"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C143D0CC-A0E5-4010-ACD6-36E6FB96DF12}"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BBBD588-EE94-4865-806B-7E088582BA9C}"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F2D66D22-8E2E-428B-9A04-6E465AEF66A2}"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2B4713-2F09-4344-B60C-DF1B7253D3BB}" type="slidenum">
              <a:rPr lang="en-US" smtClean="0"/>
              <a:t>‹#›</a:t>
            </a:fld>
            <a:endParaRPr lang="en-US" dirty="0"/>
          </a:p>
        </p:txBody>
      </p:sp>
    </p:spTree>
    <p:extLst>
      <p:ext uri="{BB962C8B-B14F-4D97-AF65-F5344CB8AC3E}">
        <p14:creationId xmlns:p14="http://schemas.microsoft.com/office/powerpoint/2010/main" val="27124463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2B4713-2F09-4344-B60C-DF1B7253D3BB}" type="slidenum">
              <a:rPr lang="en-US" smtClean="0"/>
              <a:t>‹#›</a:t>
            </a:fld>
            <a:endParaRPr lang="en-US" dirty="0"/>
          </a:p>
        </p:txBody>
      </p:sp>
    </p:spTree>
    <p:extLst>
      <p:ext uri="{BB962C8B-B14F-4D97-AF65-F5344CB8AC3E}">
        <p14:creationId xmlns:p14="http://schemas.microsoft.com/office/powerpoint/2010/main" val="36167323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2B4713-2F09-4344-B60C-DF1B7253D3BB}" type="slidenum">
              <a:rPr lang="en-US" smtClean="0"/>
              <a:t>‹#›</a:t>
            </a:fld>
            <a:endParaRPr lang="en-US" dirty="0"/>
          </a:p>
        </p:txBody>
      </p:sp>
    </p:spTree>
    <p:extLst>
      <p:ext uri="{BB962C8B-B14F-4D97-AF65-F5344CB8AC3E}">
        <p14:creationId xmlns:p14="http://schemas.microsoft.com/office/powerpoint/2010/main" val="18104976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2B4713-2F09-4344-B60C-DF1B7253D3BB}" type="slidenum">
              <a:rPr lang="en-US" smtClean="0"/>
              <a:t>‹#›</a:t>
            </a:fld>
            <a:endParaRPr lang="en-US" dirty="0"/>
          </a:p>
        </p:txBody>
      </p:sp>
    </p:spTree>
    <p:extLst>
      <p:ext uri="{BB962C8B-B14F-4D97-AF65-F5344CB8AC3E}">
        <p14:creationId xmlns:p14="http://schemas.microsoft.com/office/powerpoint/2010/main" val="30282540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82B4713-2F09-4344-B60C-DF1B7253D3BB}" type="slidenum">
              <a:rPr lang="en-US" smtClean="0"/>
              <a:t>‹#›</a:t>
            </a:fld>
            <a:endParaRPr lang="en-US" dirty="0"/>
          </a:p>
        </p:txBody>
      </p:sp>
    </p:spTree>
    <p:extLst>
      <p:ext uri="{BB962C8B-B14F-4D97-AF65-F5344CB8AC3E}">
        <p14:creationId xmlns:p14="http://schemas.microsoft.com/office/powerpoint/2010/main" val="2571993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82B4713-2F09-4344-B60C-DF1B7253D3BB}" type="slidenum">
              <a:rPr lang="en-US" smtClean="0"/>
              <a:t>‹#›</a:t>
            </a:fld>
            <a:endParaRPr lang="en-US" dirty="0"/>
          </a:p>
        </p:txBody>
      </p:sp>
    </p:spTree>
    <p:extLst>
      <p:ext uri="{BB962C8B-B14F-4D97-AF65-F5344CB8AC3E}">
        <p14:creationId xmlns:p14="http://schemas.microsoft.com/office/powerpoint/2010/main" val="42155258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82B4713-2F09-4344-B60C-DF1B7253D3BB}" type="slidenum">
              <a:rPr lang="en-US" smtClean="0"/>
              <a:t>‹#›</a:t>
            </a:fld>
            <a:endParaRPr lang="en-US" dirty="0"/>
          </a:p>
        </p:txBody>
      </p:sp>
    </p:spTree>
    <p:extLst>
      <p:ext uri="{BB962C8B-B14F-4D97-AF65-F5344CB8AC3E}">
        <p14:creationId xmlns:p14="http://schemas.microsoft.com/office/powerpoint/2010/main" val="3626636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1D4EB3C1-8F9D-42EF-9E85-3A89EB64C536}" type="slidenum">
              <a:rPr lang="en-US" smtClean="0"/>
              <a:pPr>
                <a:defRPr/>
              </a:pPr>
              <a:t>‹#›</a:t>
            </a:fld>
            <a:endParaRPr lang="en-US" dirty="0"/>
          </a:p>
        </p:txBody>
      </p:sp>
    </p:spTree>
    <p:extLst>
      <p:ext uri="{BB962C8B-B14F-4D97-AF65-F5344CB8AC3E}">
        <p14:creationId xmlns:p14="http://schemas.microsoft.com/office/powerpoint/2010/main" val="42238486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2B4713-2F09-4344-B60C-DF1B7253D3BB}" type="slidenum">
              <a:rPr lang="en-US" smtClean="0"/>
              <a:t>‹#›</a:t>
            </a:fld>
            <a:endParaRPr lang="en-US" dirty="0"/>
          </a:p>
        </p:txBody>
      </p:sp>
    </p:spTree>
    <p:extLst>
      <p:ext uri="{BB962C8B-B14F-4D97-AF65-F5344CB8AC3E}">
        <p14:creationId xmlns:p14="http://schemas.microsoft.com/office/powerpoint/2010/main" val="189667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2B4713-2F09-4344-B60C-DF1B7253D3BB}" type="slidenum">
              <a:rPr lang="en-US" smtClean="0"/>
              <a:t>‹#›</a:t>
            </a:fld>
            <a:endParaRPr lang="en-US" dirty="0"/>
          </a:p>
        </p:txBody>
      </p:sp>
    </p:spTree>
    <p:extLst>
      <p:ext uri="{BB962C8B-B14F-4D97-AF65-F5344CB8AC3E}">
        <p14:creationId xmlns:p14="http://schemas.microsoft.com/office/powerpoint/2010/main" val="18087297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2B4713-2F09-4344-B60C-DF1B7253D3BB}" type="slidenum">
              <a:rPr lang="en-US" smtClean="0"/>
              <a:t>‹#›</a:t>
            </a:fld>
            <a:endParaRPr lang="en-US" dirty="0"/>
          </a:p>
        </p:txBody>
      </p:sp>
    </p:spTree>
    <p:extLst>
      <p:ext uri="{BB962C8B-B14F-4D97-AF65-F5344CB8AC3E}">
        <p14:creationId xmlns:p14="http://schemas.microsoft.com/office/powerpoint/2010/main" val="20013462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2B4713-2F09-4344-B60C-DF1B7253D3BB}" type="slidenum">
              <a:rPr lang="en-US" smtClean="0"/>
              <a:t>‹#›</a:t>
            </a:fld>
            <a:endParaRPr lang="en-US" dirty="0"/>
          </a:p>
        </p:txBody>
      </p:sp>
    </p:spTree>
    <p:extLst>
      <p:ext uri="{BB962C8B-B14F-4D97-AF65-F5344CB8AC3E}">
        <p14:creationId xmlns:p14="http://schemas.microsoft.com/office/powerpoint/2010/main" val="21827332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D6F80F-C93D-4919-B655-FA3559536925}" type="slidenum">
              <a:rPr lang="en-US" smtClean="0"/>
              <a:t>‹#›</a:t>
            </a:fld>
            <a:endParaRPr lang="en-US" dirty="0"/>
          </a:p>
        </p:txBody>
      </p:sp>
    </p:spTree>
    <p:extLst>
      <p:ext uri="{BB962C8B-B14F-4D97-AF65-F5344CB8AC3E}">
        <p14:creationId xmlns:p14="http://schemas.microsoft.com/office/powerpoint/2010/main" val="6812227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D6F80F-C93D-4919-B655-FA3559536925}" type="slidenum">
              <a:rPr lang="en-US" smtClean="0"/>
              <a:t>‹#›</a:t>
            </a:fld>
            <a:endParaRPr lang="en-US" dirty="0"/>
          </a:p>
        </p:txBody>
      </p:sp>
    </p:spTree>
    <p:extLst>
      <p:ext uri="{BB962C8B-B14F-4D97-AF65-F5344CB8AC3E}">
        <p14:creationId xmlns:p14="http://schemas.microsoft.com/office/powerpoint/2010/main" val="162081339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D6F80F-C93D-4919-B655-FA3559536925}" type="slidenum">
              <a:rPr lang="en-US" smtClean="0"/>
              <a:t>‹#›</a:t>
            </a:fld>
            <a:endParaRPr lang="en-US" dirty="0"/>
          </a:p>
        </p:txBody>
      </p:sp>
    </p:spTree>
    <p:extLst>
      <p:ext uri="{BB962C8B-B14F-4D97-AF65-F5344CB8AC3E}">
        <p14:creationId xmlns:p14="http://schemas.microsoft.com/office/powerpoint/2010/main" val="12214644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ED6F80F-C93D-4919-B655-FA3559536925}" type="slidenum">
              <a:rPr lang="en-US" smtClean="0"/>
              <a:t>‹#›</a:t>
            </a:fld>
            <a:endParaRPr lang="en-US" dirty="0"/>
          </a:p>
        </p:txBody>
      </p:sp>
    </p:spTree>
    <p:extLst>
      <p:ext uri="{BB962C8B-B14F-4D97-AF65-F5344CB8AC3E}">
        <p14:creationId xmlns:p14="http://schemas.microsoft.com/office/powerpoint/2010/main" val="142645550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ED6F80F-C93D-4919-B655-FA3559536925}" type="slidenum">
              <a:rPr lang="en-US" smtClean="0"/>
              <a:t>‹#›</a:t>
            </a:fld>
            <a:endParaRPr lang="en-US" dirty="0"/>
          </a:p>
        </p:txBody>
      </p:sp>
    </p:spTree>
    <p:extLst>
      <p:ext uri="{BB962C8B-B14F-4D97-AF65-F5344CB8AC3E}">
        <p14:creationId xmlns:p14="http://schemas.microsoft.com/office/powerpoint/2010/main" val="6432199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ED6F80F-C93D-4919-B655-FA3559536925}" type="slidenum">
              <a:rPr lang="en-US" smtClean="0"/>
              <a:t>‹#›</a:t>
            </a:fld>
            <a:endParaRPr lang="en-US" dirty="0"/>
          </a:p>
        </p:txBody>
      </p:sp>
    </p:spTree>
    <p:extLst>
      <p:ext uri="{BB962C8B-B14F-4D97-AF65-F5344CB8AC3E}">
        <p14:creationId xmlns:p14="http://schemas.microsoft.com/office/powerpoint/2010/main" val="3391932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A28622A-868B-4626-B788-F10EB9D3EEB5}" type="slidenum">
              <a:rPr lang="en-US"/>
              <a:pPr>
                <a:defRPr/>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ED6F80F-C93D-4919-B655-FA3559536925}" type="slidenum">
              <a:rPr lang="en-US" smtClean="0"/>
              <a:t>‹#›</a:t>
            </a:fld>
            <a:endParaRPr lang="en-US" dirty="0"/>
          </a:p>
        </p:txBody>
      </p:sp>
    </p:spTree>
    <p:extLst>
      <p:ext uri="{BB962C8B-B14F-4D97-AF65-F5344CB8AC3E}">
        <p14:creationId xmlns:p14="http://schemas.microsoft.com/office/powerpoint/2010/main" val="315127551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ED6F80F-C93D-4919-B655-FA3559536925}" type="slidenum">
              <a:rPr lang="en-US" smtClean="0"/>
              <a:t>‹#›</a:t>
            </a:fld>
            <a:endParaRPr lang="en-US" dirty="0"/>
          </a:p>
        </p:txBody>
      </p:sp>
    </p:spTree>
    <p:extLst>
      <p:ext uri="{BB962C8B-B14F-4D97-AF65-F5344CB8AC3E}">
        <p14:creationId xmlns:p14="http://schemas.microsoft.com/office/powerpoint/2010/main" val="34731889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ED6F80F-C93D-4919-B655-FA3559536925}" type="slidenum">
              <a:rPr lang="en-US" smtClean="0"/>
              <a:t>‹#›</a:t>
            </a:fld>
            <a:endParaRPr lang="en-US" dirty="0"/>
          </a:p>
        </p:txBody>
      </p:sp>
    </p:spTree>
    <p:extLst>
      <p:ext uri="{BB962C8B-B14F-4D97-AF65-F5344CB8AC3E}">
        <p14:creationId xmlns:p14="http://schemas.microsoft.com/office/powerpoint/2010/main" val="196418378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D6F80F-C93D-4919-B655-FA3559536925}" type="slidenum">
              <a:rPr lang="en-US" smtClean="0"/>
              <a:t>‹#›</a:t>
            </a:fld>
            <a:endParaRPr lang="en-US" dirty="0"/>
          </a:p>
        </p:txBody>
      </p:sp>
    </p:spTree>
    <p:extLst>
      <p:ext uri="{BB962C8B-B14F-4D97-AF65-F5344CB8AC3E}">
        <p14:creationId xmlns:p14="http://schemas.microsoft.com/office/powerpoint/2010/main" val="321308455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D6F80F-C93D-4919-B655-FA3559536925}" type="slidenum">
              <a:rPr lang="en-US" smtClean="0"/>
              <a:t>‹#›</a:t>
            </a:fld>
            <a:endParaRPr lang="en-US" dirty="0"/>
          </a:p>
        </p:txBody>
      </p:sp>
    </p:spTree>
    <p:extLst>
      <p:ext uri="{BB962C8B-B14F-4D97-AF65-F5344CB8AC3E}">
        <p14:creationId xmlns:p14="http://schemas.microsoft.com/office/powerpoint/2010/main" val="391758101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sz="900"/>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sz="900"/>
            </a:lvl1pPr>
          </a:lstStyle>
          <a:p>
            <a:pPr>
              <a:defRPr/>
            </a:pPr>
            <a:fld id="{E40FDDDF-F98D-420A-81A2-8B3C1AB069CA}" type="slidenum">
              <a:rPr lang="en-US" smtClean="0"/>
              <a:pPr>
                <a:defRPr/>
              </a:pPr>
              <a:t>‹#›</a:t>
            </a:fld>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567E7CF-E1C7-4EFD-B6F4-83A3CE20783A}"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54439594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A28622A-868B-4626-B788-F10EB9D3EEB5}"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52077430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40FDDDF-F98D-420A-81A2-8B3C1AB069CA}"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92944123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8FF7268-2665-4943-B8CE-EB751F103B7A}"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056744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48FF7268-2665-4943-B8CE-EB751F103B7A}" type="slidenum">
              <a:rPr lang="en-US"/>
              <a:pPr>
                <a:defRPr/>
              </a:pPr>
              <a:t>‹#›</a:t>
            </a:fld>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C6502DC0-D13A-4205-BCE5-6A6AA8D6BF0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81800305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D1D8D5D-689F-4034-8C4B-55586FEE0A9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88376051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9813BFB7-B055-4F63-A8AD-BBE338EEABC9}"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67455212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CB5DCA6-A020-4D4C-8C9D-ADF32EE07864}"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09826555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143D0CC-A0E5-4010-ACD6-36E6FB96DF1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1468925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BBBD588-EE94-4865-806B-7E088582BA9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21786379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2D66D22-8E2E-428B-9A04-6E465AEF66A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65747988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567E7CF-E1C7-4EFD-B6F4-83A3CE20783A}"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17551611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A28622A-868B-4626-B788-F10EB9D3EEB5}"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51257600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40FDDDF-F98D-420A-81A2-8B3C1AB069CA}"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65710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C6502DC0-D13A-4205-BCE5-6A6AA8D6BF0E}" type="slidenum">
              <a:rPr lang="en-US"/>
              <a:pPr>
                <a:defRPr/>
              </a:pPr>
              <a:t>‹#›</a:t>
            </a:fld>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8FF7268-2665-4943-B8CE-EB751F103B7A}"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40616071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C6502DC0-D13A-4205-BCE5-6A6AA8D6BF0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31879833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D1D8D5D-689F-4034-8C4B-55586FEE0A9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63775126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9813BFB7-B055-4F63-A8AD-BBE338EEABC9}"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06333036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CB5DCA6-A020-4D4C-8C9D-ADF32EE07864}"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02489648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143D0CC-A0E5-4010-ACD6-36E6FB96DF1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85977944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BBBD588-EE94-4865-806B-7E088582BA9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45786800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2D66D22-8E2E-428B-9A04-6E465AEF66A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868456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8D1D8D5D-689F-4034-8C4B-55586FEE0A9B}"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9813BFB7-B055-4F63-A8AD-BBE338EEABC9}"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2CB5DCA6-A020-4D4C-8C9D-ADF32EE07864}"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smtClean="0">
                <a:latin typeface="Arial" charset="0"/>
              </a:defRPr>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smtClean="0">
                <a:latin typeface="Arial" charset="0"/>
              </a:defRPr>
            </a:lvl1pPr>
          </a:lstStyle>
          <a:p>
            <a:pPr>
              <a:defRPr/>
            </a:pPr>
            <a:endParaRPr lang="en-US" dirty="0"/>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smtClean="0">
                <a:latin typeface="Arial" charset="0"/>
              </a:defRPr>
            </a:lvl1pPr>
          </a:lstStyle>
          <a:p>
            <a:pPr>
              <a:defRPr/>
            </a:pPr>
            <a:fld id="{1D4EB3C1-8F9D-42EF-9E85-3A89EB64C53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708"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1" charset="-128"/>
        </a:defRPr>
      </a:lvl2pPr>
      <a:lvl3pPr algn="ctr" rtl="0" eaLnBrk="0" fontAlgn="base" hangingPunct="0">
        <a:spcBef>
          <a:spcPct val="0"/>
        </a:spcBef>
        <a:spcAft>
          <a:spcPct val="0"/>
        </a:spcAft>
        <a:defRPr sz="4400">
          <a:solidFill>
            <a:schemeClr val="tx2"/>
          </a:solidFill>
          <a:latin typeface="Arial" charset="0"/>
          <a:ea typeface="ＭＳ Ｐゴシック" pitchFamily="1" charset="-128"/>
        </a:defRPr>
      </a:lvl3pPr>
      <a:lvl4pPr algn="ctr" rtl="0" eaLnBrk="0" fontAlgn="base" hangingPunct="0">
        <a:spcBef>
          <a:spcPct val="0"/>
        </a:spcBef>
        <a:spcAft>
          <a:spcPct val="0"/>
        </a:spcAft>
        <a:defRPr sz="4400">
          <a:solidFill>
            <a:schemeClr val="tx2"/>
          </a:solidFill>
          <a:latin typeface="Arial" charset="0"/>
          <a:ea typeface="ＭＳ Ｐゴシック" pitchFamily="1" charset="-128"/>
        </a:defRPr>
      </a:lvl4pPr>
      <a:lvl5pPr algn="ctr" rtl="0" eaLnBrk="0" fontAlgn="base" hangingPunct="0">
        <a:spcBef>
          <a:spcPct val="0"/>
        </a:spcBef>
        <a:spcAft>
          <a:spcPct val="0"/>
        </a:spcAft>
        <a:defRPr sz="4400">
          <a:solidFill>
            <a:schemeClr val="tx2"/>
          </a:solidFill>
          <a:latin typeface="Arial" charset="0"/>
          <a:ea typeface="ＭＳ Ｐゴシック" pitchFamily="1" charset="-128"/>
        </a:defRPr>
      </a:lvl5pPr>
      <a:lvl6pPr marL="457200" algn="ctr" rtl="0" fontAlgn="base">
        <a:spcBef>
          <a:spcPct val="0"/>
        </a:spcBef>
        <a:spcAft>
          <a:spcPct val="0"/>
        </a:spcAft>
        <a:defRPr sz="4400">
          <a:solidFill>
            <a:schemeClr val="tx2"/>
          </a:solidFill>
          <a:latin typeface="Arial" charset="0"/>
          <a:ea typeface="ＭＳ Ｐゴシック" pitchFamily="1" charset="-128"/>
        </a:defRPr>
      </a:lvl6pPr>
      <a:lvl7pPr marL="914400" algn="ctr" rtl="0" fontAlgn="base">
        <a:spcBef>
          <a:spcPct val="0"/>
        </a:spcBef>
        <a:spcAft>
          <a:spcPct val="0"/>
        </a:spcAft>
        <a:defRPr sz="4400">
          <a:solidFill>
            <a:schemeClr val="tx2"/>
          </a:solidFill>
          <a:latin typeface="Arial" charset="0"/>
          <a:ea typeface="ＭＳ Ｐゴシック" pitchFamily="1" charset="-128"/>
        </a:defRPr>
      </a:lvl7pPr>
      <a:lvl8pPr marL="1371600" algn="ctr" rtl="0" fontAlgn="base">
        <a:spcBef>
          <a:spcPct val="0"/>
        </a:spcBef>
        <a:spcAft>
          <a:spcPct val="0"/>
        </a:spcAft>
        <a:defRPr sz="4400">
          <a:solidFill>
            <a:schemeClr val="tx2"/>
          </a:solidFill>
          <a:latin typeface="Arial" charset="0"/>
          <a:ea typeface="ＭＳ Ｐゴシック" pitchFamily="1" charset="-128"/>
        </a:defRPr>
      </a:lvl8pPr>
      <a:lvl9pPr marL="1828800" algn="ctr" rtl="0" fontAlgn="base">
        <a:spcBef>
          <a:spcPct val="0"/>
        </a:spcBef>
        <a:spcAft>
          <a:spcPct val="0"/>
        </a:spcAft>
        <a:defRPr sz="4400">
          <a:solidFill>
            <a:schemeClr val="tx2"/>
          </a:solidFill>
          <a:latin typeface="Arial" charset="0"/>
          <a:ea typeface="ＭＳ Ｐゴシック" pitchFamily="1"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2B4713-2F09-4344-B60C-DF1B7253D3BB}" type="slidenum">
              <a:rPr lang="en-US" smtClean="0"/>
              <a:t>‹#›</a:t>
            </a:fld>
            <a:endParaRPr lang="en-US" dirty="0"/>
          </a:p>
        </p:txBody>
      </p:sp>
    </p:spTree>
    <p:extLst>
      <p:ext uri="{BB962C8B-B14F-4D97-AF65-F5344CB8AC3E}">
        <p14:creationId xmlns:p14="http://schemas.microsoft.com/office/powerpoint/2010/main" val="1086236009"/>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D6F80F-C93D-4919-B655-FA3559536925}" type="slidenum">
              <a:rPr lang="en-US" smtClean="0"/>
              <a:t>‹#›</a:t>
            </a:fld>
            <a:endParaRPr lang="en-US" dirty="0"/>
          </a:p>
        </p:txBody>
      </p:sp>
    </p:spTree>
    <p:extLst>
      <p:ext uri="{BB962C8B-B14F-4D97-AF65-F5344CB8AC3E}">
        <p14:creationId xmlns:p14="http://schemas.microsoft.com/office/powerpoint/2010/main" val="2480264668"/>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smtClean="0">
                <a:latin typeface="Arial" charset="0"/>
              </a:defRPr>
            </a:lvl1pPr>
          </a:lstStyle>
          <a:p>
            <a:pPr>
              <a:defRPr/>
            </a:pPr>
            <a:endParaRPr lang="en-US" dirty="0">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smtClean="0">
                <a:latin typeface="Arial" charset="0"/>
              </a:defRPr>
            </a:lvl1pPr>
          </a:lstStyle>
          <a:p>
            <a:pPr>
              <a:defRPr/>
            </a:pPr>
            <a:endParaRPr lang="en-US" dirty="0">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smtClean="0">
                <a:latin typeface="Arial" charset="0"/>
              </a:defRPr>
            </a:lvl1pPr>
          </a:lstStyle>
          <a:p>
            <a:pPr>
              <a:defRPr/>
            </a:pPr>
            <a:fld id="{1D4EB3C1-8F9D-42EF-9E85-3A89EB64C53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61971746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1" charset="-128"/>
        </a:defRPr>
      </a:lvl2pPr>
      <a:lvl3pPr algn="ctr" rtl="0" eaLnBrk="0" fontAlgn="base" hangingPunct="0">
        <a:spcBef>
          <a:spcPct val="0"/>
        </a:spcBef>
        <a:spcAft>
          <a:spcPct val="0"/>
        </a:spcAft>
        <a:defRPr sz="4400">
          <a:solidFill>
            <a:schemeClr val="tx2"/>
          </a:solidFill>
          <a:latin typeface="Arial" charset="0"/>
          <a:ea typeface="ＭＳ Ｐゴシック" pitchFamily="1" charset="-128"/>
        </a:defRPr>
      </a:lvl3pPr>
      <a:lvl4pPr algn="ctr" rtl="0" eaLnBrk="0" fontAlgn="base" hangingPunct="0">
        <a:spcBef>
          <a:spcPct val="0"/>
        </a:spcBef>
        <a:spcAft>
          <a:spcPct val="0"/>
        </a:spcAft>
        <a:defRPr sz="4400">
          <a:solidFill>
            <a:schemeClr val="tx2"/>
          </a:solidFill>
          <a:latin typeface="Arial" charset="0"/>
          <a:ea typeface="ＭＳ Ｐゴシック" pitchFamily="1" charset="-128"/>
        </a:defRPr>
      </a:lvl4pPr>
      <a:lvl5pPr algn="ctr" rtl="0" eaLnBrk="0" fontAlgn="base" hangingPunct="0">
        <a:spcBef>
          <a:spcPct val="0"/>
        </a:spcBef>
        <a:spcAft>
          <a:spcPct val="0"/>
        </a:spcAft>
        <a:defRPr sz="4400">
          <a:solidFill>
            <a:schemeClr val="tx2"/>
          </a:solidFill>
          <a:latin typeface="Arial" charset="0"/>
          <a:ea typeface="ＭＳ Ｐゴシック" pitchFamily="1" charset="-128"/>
        </a:defRPr>
      </a:lvl5pPr>
      <a:lvl6pPr marL="457200" algn="ctr" rtl="0" fontAlgn="base">
        <a:spcBef>
          <a:spcPct val="0"/>
        </a:spcBef>
        <a:spcAft>
          <a:spcPct val="0"/>
        </a:spcAft>
        <a:defRPr sz="4400">
          <a:solidFill>
            <a:schemeClr val="tx2"/>
          </a:solidFill>
          <a:latin typeface="Arial" charset="0"/>
          <a:ea typeface="ＭＳ Ｐゴシック" pitchFamily="1" charset="-128"/>
        </a:defRPr>
      </a:lvl6pPr>
      <a:lvl7pPr marL="914400" algn="ctr" rtl="0" fontAlgn="base">
        <a:spcBef>
          <a:spcPct val="0"/>
        </a:spcBef>
        <a:spcAft>
          <a:spcPct val="0"/>
        </a:spcAft>
        <a:defRPr sz="4400">
          <a:solidFill>
            <a:schemeClr val="tx2"/>
          </a:solidFill>
          <a:latin typeface="Arial" charset="0"/>
          <a:ea typeface="ＭＳ Ｐゴシック" pitchFamily="1" charset="-128"/>
        </a:defRPr>
      </a:lvl7pPr>
      <a:lvl8pPr marL="1371600" algn="ctr" rtl="0" fontAlgn="base">
        <a:spcBef>
          <a:spcPct val="0"/>
        </a:spcBef>
        <a:spcAft>
          <a:spcPct val="0"/>
        </a:spcAft>
        <a:defRPr sz="4400">
          <a:solidFill>
            <a:schemeClr val="tx2"/>
          </a:solidFill>
          <a:latin typeface="Arial" charset="0"/>
          <a:ea typeface="ＭＳ Ｐゴシック" pitchFamily="1" charset="-128"/>
        </a:defRPr>
      </a:lvl8pPr>
      <a:lvl9pPr marL="1828800" algn="ctr" rtl="0" fontAlgn="base">
        <a:spcBef>
          <a:spcPct val="0"/>
        </a:spcBef>
        <a:spcAft>
          <a:spcPct val="0"/>
        </a:spcAft>
        <a:defRPr sz="4400">
          <a:solidFill>
            <a:schemeClr val="tx2"/>
          </a:solidFill>
          <a:latin typeface="Arial" charset="0"/>
          <a:ea typeface="ＭＳ Ｐゴシック" pitchFamily="1"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smtClean="0">
                <a:latin typeface="Arial" charset="0"/>
              </a:defRPr>
            </a:lvl1pPr>
          </a:lstStyle>
          <a:p>
            <a:pPr>
              <a:defRPr/>
            </a:pPr>
            <a:endParaRPr lang="en-US" dirty="0">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smtClean="0">
                <a:latin typeface="Arial" charset="0"/>
              </a:defRPr>
            </a:lvl1pPr>
          </a:lstStyle>
          <a:p>
            <a:pPr>
              <a:defRPr/>
            </a:pPr>
            <a:endParaRPr lang="en-US" dirty="0">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smtClean="0">
                <a:latin typeface="Arial" charset="0"/>
              </a:defRPr>
            </a:lvl1pPr>
          </a:lstStyle>
          <a:p>
            <a:pPr>
              <a:defRPr/>
            </a:pPr>
            <a:fld id="{1D4EB3C1-8F9D-42EF-9E85-3A89EB64C53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6195683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1" charset="-128"/>
        </a:defRPr>
      </a:lvl2pPr>
      <a:lvl3pPr algn="ctr" rtl="0" eaLnBrk="0" fontAlgn="base" hangingPunct="0">
        <a:spcBef>
          <a:spcPct val="0"/>
        </a:spcBef>
        <a:spcAft>
          <a:spcPct val="0"/>
        </a:spcAft>
        <a:defRPr sz="4400">
          <a:solidFill>
            <a:schemeClr val="tx2"/>
          </a:solidFill>
          <a:latin typeface="Arial" charset="0"/>
          <a:ea typeface="ＭＳ Ｐゴシック" pitchFamily="1" charset="-128"/>
        </a:defRPr>
      </a:lvl3pPr>
      <a:lvl4pPr algn="ctr" rtl="0" eaLnBrk="0" fontAlgn="base" hangingPunct="0">
        <a:spcBef>
          <a:spcPct val="0"/>
        </a:spcBef>
        <a:spcAft>
          <a:spcPct val="0"/>
        </a:spcAft>
        <a:defRPr sz="4400">
          <a:solidFill>
            <a:schemeClr val="tx2"/>
          </a:solidFill>
          <a:latin typeface="Arial" charset="0"/>
          <a:ea typeface="ＭＳ Ｐゴシック" pitchFamily="1" charset="-128"/>
        </a:defRPr>
      </a:lvl4pPr>
      <a:lvl5pPr algn="ctr" rtl="0" eaLnBrk="0" fontAlgn="base" hangingPunct="0">
        <a:spcBef>
          <a:spcPct val="0"/>
        </a:spcBef>
        <a:spcAft>
          <a:spcPct val="0"/>
        </a:spcAft>
        <a:defRPr sz="4400">
          <a:solidFill>
            <a:schemeClr val="tx2"/>
          </a:solidFill>
          <a:latin typeface="Arial" charset="0"/>
          <a:ea typeface="ＭＳ Ｐゴシック" pitchFamily="1" charset="-128"/>
        </a:defRPr>
      </a:lvl5pPr>
      <a:lvl6pPr marL="457200" algn="ctr" rtl="0" fontAlgn="base">
        <a:spcBef>
          <a:spcPct val="0"/>
        </a:spcBef>
        <a:spcAft>
          <a:spcPct val="0"/>
        </a:spcAft>
        <a:defRPr sz="4400">
          <a:solidFill>
            <a:schemeClr val="tx2"/>
          </a:solidFill>
          <a:latin typeface="Arial" charset="0"/>
          <a:ea typeface="ＭＳ Ｐゴシック" pitchFamily="1" charset="-128"/>
        </a:defRPr>
      </a:lvl6pPr>
      <a:lvl7pPr marL="914400" algn="ctr" rtl="0" fontAlgn="base">
        <a:spcBef>
          <a:spcPct val="0"/>
        </a:spcBef>
        <a:spcAft>
          <a:spcPct val="0"/>
        </a:spcAft>
        <a:defRPr sz="4400">
          <a:solidFill>
            <a:schemeClr val="tx2"/>
          </a:solidFill>
          <a:latin typeface="Arial" charset="0"/>
          <a:ea typeface="ＭＳ Ｐゴシック" pitchFamily="1" charset="-128"/>
        </a:defRPr>
      </a:lvl7pPr>
      <a:lvl8pPr marL="1371600" algn="ctr" rtl="0" fontAlgn="base">
        <a:spcBef>
          <a:spcPct val="0"/>
        </a:spcBef>
        <a:spcAft>
          <a:spcPct val="0"/>
        </a:spcAft>
        <a:defRPr sz="4400">
          <a:solidFill>
            <a:schemeClr val="tx2"/>
          </a:solidFill>
          <a:latin typeface="Arial" charset="0"/>
          <a:ea typeface="ＭＳ Ｐゴシック" pitchFamily="1" charset="-128"/>
        </a:defRPr>
      </a:lvl8pPr>
      <a:lvl9pPr marL="1828800" algn="ctr" rtl="0" fontAlgn="base">
        <a:spcBef>
          <a:spcPct val="0"/>
        </a:spcBef>
        <a:spcAft>
          <a:spcPct val="0"/>
        </a:spcAft>
        <a:defRPr sz="4400">
          <a:solidFill>
            <a:schemeClr val="tx2"/>
          </a:solidFill>
          <a:latin typeface="Arial" charset="0"/>
          <a:ea typeface="ＭＳ Ｐゴシック" pitchFamily="1"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wmf"/><Relationship Id="rId5" Type="http://schemas.openxmlformats.org/officeDocument/2006/relationships/image" Target="../media/image3.wmf"/><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47.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58.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58.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58.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58.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www.mitchellwilliamslaw.com/blo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mws_background"/>
          <p:cNvPicPr>
            <a:picLocks noChangeAspect="1" noChangeArrowheads="1"/>
          </p:cNvPicPr>
          <p:nvPr/>
        </p:nvPicPr>
        <p:blipFill>
          <a:blip r:embed="rId3" cstate="print"/>
          <a:srcRect/>
          <a:stretch>
            <a:fillRect/>
          </a:stretch>
        </p:blipFill>
        <p:spPr bwMode="auto">
          <a:xfrm>
            <a:off x="-152400" y="-1588"/>
            <a:ext cx="9145588" cy="6859588"/>
          </a:xfrm>
          <a:prstGeom prst="rect">
            <a:avLst/>
          </a:prstGeom>
          <a:noFill/>
          <a:ln w="9525">
            <a:noFill/>
            <a:miter lim="800000"/>
            <a:headEnd/>
            <a:tailEnd/>
          </a:ln>
        </p:spPr>
      </p:pic>
      <p:pic>
        <p:nvPicPr>
          <p:cNvPr id="3075" name="Picture 7" descr="MW_stripe"/>
          <p:cNvPicPr>
            <a:picLocks noChangeAspect="1" noChangeArrowheads="1"/>
          </p:cNvPicPr>
          <p:nvPr/>
        </p:nvPicPr>
        <p:blipFill>
          <a:blip r:embed="rId4" cstate="print"/>
          <a:srcRect l="5173"/>
          <a:stretch>
            <a:fillRect/>
          </a:stretch>
        </p:blipFill>
        <p:spPr bwMode="auto">
          <a:xfrm>
            <a:off x="0" y="3886200"/>
            <a:ext cx="8382000" cy="1304925"/>
          </a:xfrm>
          <a:prstGeom prst="rect">
            <a:avLst/>
          </a:prstGeom>
          <a:noFill/>
          <a:ln w="9525">
            <a:noFill/>
            <a:miter lim="800000"/>
            <a:headEnd/>
            <a:tailEnd/>
          </a:ln>
        </p:spPr>
      </p:pic>
      <p:pic>
        <p:nvPicPr>
          <p:cNvPr id="3076" name="Picture 4" descr="MitchellWilliamslogo4c"/>
          <p:cNvPicPr>
            <a:picLocks noChangeAspect="1" noChangeArrowheads="1"/>
          </p:cNvPicPr>
          <p:nvPr/>
        </p:nvPicPr>
        <p:blipFill>
          <a:blip r:embed="rId5" cstate="print"/>
          <a:srcRect/>
          <a:stretch>
            <a:fillRect/>
          </a:stretch>
        </p:blipFill>
        <p:spPr bwMode="auto">
          <a:xfrm>
            <a:off x="3810000" y="3886200"/>
            <a:ext cx="4495800" cy="1284288"/>
          </a:xfrm>
          <a:prstGeom prst="rect">
            <a:avLst/>
          </a:prstGeom>
          <a:noFill/>
          <a:ln w="9525">
            <a:noFill/>
            <a:miter lim="800000"/>
            <a:headEnd/>
            <a:tailEnd/>
          </a:ln>
        </p:spPr>
      </p:pic>
      <p:pic>
        <p:nvPicPr>
          <p:cNvPr id="3077" name="Picture 5" descr="MWSG&amp;W_names"/>
          <p:cNvPicPr>
            <a:picLocks noChangeAspect="1" noChangeArrowheads="1"/>
          </p:cNvPicPr>
          <p:nvPr/>
        </p:nvPicPr>
        <p:blipFill>
          <a:blip r:embed="rId6" cstate="print"/>
          <a:srcRect/>
          <a:stretch>
            <a:fillRect/>
          </a:stretch>
        </p:blipFill>
        <p:spPr bwMode="auto">
          <a:xfrm>
            <a:off x="1296988" y="5334000"/>
            <a:ext cx="6604000" cy="492125"/>
          </a:xfrm>
          <a:prstGeom prst="rect">
            <a:avLst/>
          </a:prstGeom>
          <a:noFill/>
          <a:ln w="9525">
            <a:noFill/>
            <a:miter lim="800000"/>
            <a:headEnd/>
            <a:tailEnd/>
          </a:ln>
        </p:spPr>
      </p:pic>
      <p:sp>
        <p:nvSpPr>
          <p:cNvPr id="3078" name="Rectangle 6"/>
          <p:cNvSpPr>
            <a:spLocks noGrp="1" noChangeArrowheads="1"/>
          </p:cNvSpPr>
          <p:nvPr>
            <p:ph type="subTitle" idx="1"/>
          </p:nvPr>
        </p:nvSpPr>
        <p:spPr>
          <a:xfrm>
            <a:off x="685800" y="2286000"/>
            <a:ext cx="7772400" cy="2667000"/>
          </a:xfrm>
          <a:noFill/>
        </p:spPr>
        <p:txBody>
          <a:bodyPr/>
          <a:lstStyle/>
          <a:p>
            <a:pPr eaLnBrk="1" hangingPunct="1"/>
            <a:r>
              <a:rPr lang="en-US" sz="4400" b="1" dirty="0" smtClean="0">
                <a:solidFill>
                  <a:schemeClr val="bg1"/>
                </a:solidFill>
                <a:latin typeface="HelveticaNeueLT Com 25 UltLt" pitchFamily="34" charset="0"/>
              </a:rPr>
              <a:t>Medical Marijuana Update/</a:t>
            </a:r>
          </a:p>
          <a:p>
            <a:pPr eaLnBrk="1" hangingPunct="1"/>
            <a:r>
              <a:rPr lang="en-US" sz="4400" b="1" dirty="0" smtClean="0">
                <a:solidFill>
                  <a:schemeClr val="bg1"/>
                </a:solidFill>
                <a:latin typeface="HelveticaNeueLT Com 25 UltLt" pitchFamily="34" charset="0"/>
              </a:rPr>
              <a:t>Disposal Impacts</a:t>
            </a:r>
          </a:p>
        </p:txBody>
      </p:sp>
      <p:sp>
        <p:nvSpPr>
          <p:cNvPr id="2" name="Slide Number Placeholder 1"/>
          <p:cNvSpPr>
            <a:spLocks noGrp="1"/>
          </p:cNvSpPr>
          <p:nvPr>
            <p:ph type="sldNum" sz="quarter" idx="12"/>
          </p:nvPr>
        </p:nvSpPr>
        <p:spPr/>
        <p:txBody>
          <a:bodyPr/>
          <a:lstStyle/>
          <a:p>
            <a:pPr>
              <a:defRPr/>
            </a:pPr>
            <a:endParaRPr lang="en-US" dirty="0"/>
          </a:p>
          <a:p>
            <a:pPr>
              <a:defRPr/>
            </a:pPr>
            <a:fld id="{9567E7CF-E1C7-4EFD-B6F4-83A3CE20783A}" type="slidenum">
              <a:rPr lang="en-US" sz="900" smtClean="0">
                <a:solidFill>
                  <a:schemeClr val="accent2"/>
                </a:solidFill>
              </a:rPr>
              <a:pPr>
                <a:defRPr/>
              </a:pPr>
              <a:t>1</a:t>
            </a:fld>
            <a:endParaRPr lang="en-US" sz="900" dirty="0">
              <a:solidFill>
                <a:schemeClr val="accent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457200" y="16002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4400" dirty="0">
                <a:solidFill>
                  <a:schemeClr val="bg1"/>
                </a:solidFill>
              </a:rPr>
              <a:t>Employer </a:t>
            </a:r>
            <a:r>
              <a:rPr lang="en-US" sz="4400" dirty="0" smtClean="0">
                <a:solidFill>
                  <a:schemeClr val="bg1"/>
                </a:solidFill>
              </a:rPr>
              <a:t>Issues/Suggestions</a:t>
            </a:r>
            <a:endParaRPr kumimoji="0" lang="en-US" sz="44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1066800" y="175260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800100" indent="0" algn="ctr" eaLnBrk="1" hangingPunct="1">
              <a:spcBef>
                <a:spcPct val="20000"/>
              </a:spcBef>
              <a:buNone/>
              <a:defRPr/>
            </a:pPr>
            <a:r>
              <a:rPr lang="en-US" sz="1600" kern="0" dirty="0">
                <a:solidFill>
                  <a:srgbClr val="00529F"/>
                </a:solidFill>
                <a:latin typeface="+mn-lt"/>
                <a:ea typeface="+mn-ea"/>
              </a:rPr>
              <a:t>Create Written Job Descriptions which Designate Safety Sensitive Positions within your Organization?</a:t>
            </a:r>
          </a:p>
          <a:p>
            <a:pPr marL="800100" indent="0" eaLnBrk="1" hangingPunct="1">
              <a:spcBef>
                <a:spcPct val="20000"/>
              </a:spcBef>
              <a:buNone/>
              <a:defRPr/>
            </a:pPr>
            <a:endParaRPr lang="en-US" sz="1600" kern="0" dirty="0">
              <a:solidFill>
                <a:srgbClr val="00529F"/>
              </a:solidFill>
              <a:latin typeface="+mn-lt"/>
              <a:ea typeface="+mn-ea"/>
            </a:endParaRPr>
          </a:p>
          <a:p>
            <a:pPr marL="800100" algn="just" eaLnBrk="1" hangingPunct="1">
              <a:spcBef>
                <a:spcPct val="20000"/>
              </a:spcBef>
              <a:defRPr/>
            </a:pPr>
            <a:r>
              <a:rPr lang="en-US" sz="1600" kern="0" dirty="0">
                <a:solidFill>
                  <a:srgbClr val="00529F"/>
                </a:solidFill>
                <a:latin typeface="+mn-lt"/>
                <a:ea typeface="+mn-ea"/>
              </a:rPr>
              <a:t>The AMMA permits employers to “exclude a qualifying patient from being employed in or performing a safety sensitive position based on the employer’s good faith belief that the qualifying patient was engaged in the current use of marijuana.”</a:t>
            </a:r>
          </a:p>
          <a:p>
            <a:pPr marL="800100" algn="just" eaLnBrk="1" hangingPunct="1">
              <a:spcBef>
                <a:spcPct val="20000"/>
              </a:spcBef>
              <a:defRPr/>
            </a:pPr>
            <a:endParaRPr lang="en-US" sz="1600" kern="0" dirty="0">
              <a:solidFill>
                <a:srgbClr val="00529F"/>
              </a:solidFill>
              <a:latin typeface="+mn-lt"/>
              <a:ea typeface="+mn-ea"/>
            </a:endParaRPr>
          </a:p>
          <a:p>
            <a:pPr marL="800100" algn="just" eaLnBrk="1" hangingPunct="1">
              <a:spcBef>
                <a:spcPct val="20000"/>
              </a:spcBef>
              <a:defRPr/>
            </a:pPr>
            <a:r>
              <a:rPr lang="en-US" sz="1600" kern="0" dirty="0">
                <a:solidFill>
                  <a:srgbClr val="00529F"/>
                </a:solidFill>
                <a:latin typeface="+mn-lt"/>
                <a:ea typeface="+mn-ea"/>
              </a:rPr>
              <a:t>Safety sensitive position is defined as “any position designated in writing by the employer as a safety sensitive position in which a person performing the position while under the influence of marijuana may constitute a threat to health or safety.</a:t>
            </a:r>
          </a:p>
          <a:p>
            <a:pPr marL="800100" algn="just" eaLnBrk="1" hangingPunct="1">
              <a:spcBef>
                <a:spcPct val="20000"/>
              </a:spcBef>
              <a:defRPr/>
            </a:pPr>
            <a:endParaRPr lang="en-US" sz="1600" kern="0" dirty="0">
              <a:solidFill>
                <a:srgbClr val="00529F"/>
              </a:solidFill>
              <a:latin typeface="+mn-lt"/>
              <a:ea typeface="+mn-ea"/>
            </a:endParaRPr>
          </a:p>
          <a:p>
            <a:pPr marL="800100" algn="just" eaLnBrk="1" hangingPunct="1">
              <a:spcBef>
                <a:spcPct val="20000"/>
              </a:spcBef>
              <a:defRPr/>
            </a:pPr>
            <a:r>
              <a:rPr lang="en-US" sz="1600" kern="0" dirty="0">
                <a:solidFill>
                  <a:srgbClr val="00529F"/>
                </a:solidFill>
                <a:latin typeface="+mn-lt"/>
                <a:ea typeface="+mn-ea"/>
              </a:rPr>
              <a:t>Creating written job descriptions which designate certain jobs as “safety sensitive positions” permits employers to exclude job applicants and employees with medical marijuana registry ID cards from those positions.</a:t>
            </a:r>
          </a:p>
          <a:p>
            <a:pPr marL="800100" marR="0" lvl="0" indent="-571500" algn="l" defTabSz="914400" rtl="0" eaLnBrk="1" fontAlgn="base" latinLnBrk="0" hangingPunct="1">
              <a:lnSpc>
                <a:spcPct val="100000"/>
              </a:lnSpc>
              <a:spcBef>
                <a:spcPct val="20000"/>
              </a:spcBef>
              <a:spcAft>
                <a:spcPct val="0"/>
              </a:spcAft>
              <a:buClrTx/>
              <a:buSzTx/>
              <a:tabLst>
                <a:tab pos="457200" algn="l"/>
              </a:tabLst>
              <a:defRPr/>
            </a:pPr>
            <a:r>
              <a:rPr lang="en-US" sz="1800" kern="0" noProof="0" dirty="0" smtClean="0">
                <a:solidFill>
                  <a:srgbClr val="00529F"/>
                </a:solidFill>
                <a:latin typeface="+mn-lt"/>
                <a:ea typeface="+mn-ea"/>
              </a:rPr>
              <a:t>	</a:t>
            </a:r>
            <a:r>
              <a:rPr lang="en-US" sz="1800" kern="0" dirty="0">
                <a:solidFill>
                  <a:srgbClr val="00529F"/>
                </a:solidFill>
                <a:latin typeface="+mn-lt"/>
                <a:ea typeface="+mn-ea"/>
              </a:rPr>
              <a:t>		</a:t>
            </a: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z="900" smtClean="0"/>
              <a:pPr>
                <a:defRPr/>
              </a:pPr>
              <a:t>10</a:t>
            </a:fld>
            <a:endParaRPr lang="en-US" sz="900" dirty="0"/>
          </a:p>
        </p:txBody>
      </p:sp>
    </p:spTree>
    <p:extLst>
      <p:ext uri="{BB962C8B-B14F-4D97-AF65-F5344CB8AC3E}">
        <p14:creationId xmlns:p14="http://schemas.microsoft.com/office/powerpoint/2010/main" val="4120548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1" algn="ctr" eaLnBrk="1" hangingPunct="1">
              <a:spcBef>
                <a:spcPct val="20000"/>
              </a:spcBef>
              <a:tabLst>
                <a:tab pos="1485900" algn="l"/>
              </a:tabLst>
              <a:defRPr/>
            </a:pPr>
            <a:r>
              <a:rPr lang="en-US" sz="3200" kern="0" dirty="0" smtClean="0">
                <a:solidFill>
                  <a:srgbClr val="FFFFFF"/>
                </a:solidFill>
              </a:rPr>
              <a:t>Labor/Employment Issues</a:t>
            </a:r>
            <a:endParaRPr lang="en-US" sz="3200" kern="0" dirty="0">
              <a:solidFill>
                <a:srgbClr val="FFFFFF"/>
              </a:solidFill>
            </a:endParaRPr>
          </a:p>
        </p:txBody>
      </p:sp>
      <p:sp>
        <p:nvSpPr>
          <p:cNvPr id="6" name="Rectangle 16"/>
          <p:cNvSpPr txBox="1">
            <a:spLocks noChangeArrowheads="1"/>
          </p:cNvSpPr>
          <p:nvPr/>
        </p:nvSpPr>
        <p:spPr bwMode="auto">
          <a:xfrm>
            <a:off x="914400" y="160020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742950" lvl="1" indent="-285750" eaLnBrk="1" hangingPunct="1">
              <a:spcBef>
                <a:spcPct val="20000"/>
              </a:spcBef>
              <a:buFont typeface="Arial" panose="020B0604020202020204" pitchFamily="34" charset="0"/>
              <a:buChar char="•"/>
              <a:tabLst>
                <a:tab pos="1485900" algn="l"/>
              </a:tabLst>
              <a:defRPr/>
            </a:pPr>
            <a:r>
              <a:rPr lang="en-US" sz="1800" kern="0" dirty="0">
                <a:solidFill>
                  <a:srgbClr val="00529F"/>
                </a:solidFill>
              </a:rPr>
              <a:t>Employees shown to be “impaired” on the job may be disciplined and discharged by an employer</a:t>
            </a:r>
            <a:r>
              <a:rPr lang="en-US" sz="1800" kern="0" dirty="0" smtClean="0">
                <a:solidFill>
                  <a:srgbClr val="00529F"/>
                </a:solidFill>
              </a:rPr>
              <a:t>.</a:t>
            </a:r>
          </a:p>
          <a:p>
            <a:pPr marL="742950" lvl="1" indent="-285750" eaLnBrk="1" hangingPunct="1">
              <a:spcBef>
                <a:spcPct val="20000"/>
              </a:spcBef>
              <a:buFont typeface="Arial" panose="020B0604020202020204" pitchFamily="34" charset="0"/>
              <a:buChar char="•"/>
              <a:tabLst>
                <a:tab pos="1485900" algn="l"/>
              </a:tabLst>
              <a:defRPr/>
            </a:pPr>
            <a:r>
              <a:rPr lang="en-US" sz="1800" kern="0" dirty="0" smtClean="0">
                <a:solidFill>
                  <a:srgbClr val="00529F"/>
                </a:solidFill>
              </a:rPr>
              <a:t>Employees handbook should specifically address/ban use of medical marijuana in workplace.</a:t>
            </a:r>
          </a:p>
          <a:p>
            <a:pPr marL="742950" lvl="1" indent="-285750" eaLnBrk="1" hangingPunct="1">
              <a:spcBef>
                <a:spcPct val="20000"/>
              </a:spcBef>
              <a:buFont typeface="Arial" panose="020B0604020202020204" pitchFamily="34" charset="0"/>
              <a:buChar char="•"/>
              <a:tabLst>
                <a:tab pos="1485900" algn="l"/>
              </a:tabLst>
              <a:defRPr/>
            </a:pPr>
            <a:r>
              <a:rPr lang="en-US" sz="1800" kern="0" dirty="0" smtClean="0">
                <a:solidFill>
                  <a:srgbClr val="00529F"/>
                </a:solidFill>
              </a:rPr>
              <a:t>Institute policy that requires employees to disclose use of medications that may impair their ability to work if this request is job-related and consistent with business necessity</a:t>
            </a:r>
          </a:p>
          <a:p>
            <a:pPr marL="742950" lvl="1" indent="-285750" eaLnBrk="1" hangingPunct="1">
              <a:spcBef>
                <a:spcPct val="20000"/>
              </a:spcBef>
              <a:buFont typeface="Arial" panose="020B0604020202020204" pitchFamily="34" charset="0"/>
              <a:buChar char="•"/>
              <a:tabLst>
                <a:tab pos="1485900" algn="l"/>
              </a:tabLst>
              <a:defRPr/>
            </a:pPr>
            <a:r>
              <a:rPr lang="en-US" sz="1800" kern="0" dirty="0" smtClean="0">
                <a:solidFill>
                  <a:srgbClr val="00529F"/>
                </a:solidFill>
              </a:rPr>
              <a:t>Federal government contractors subject to the Drug Free Workplace Act of 1988 should continue to follow all of the requirements of the Act, even in states permitting marijuana use by employees</a:t>
            </a:r>
          </a:p>
          <a:p>
            <a:pPr marL="742950" lvl="1" indent="-285750" eaLnBrk="1" hangingPunct="1">
              <a:spcBef>
                <a:spcPct val="20000"/>
              </a:spcBef>
              <a:buFont typeface="Arial" panose="020B0604020202020204" pitchFamily="34" charset="0"/>
              <a:buChar char="•"/>
              <a:tabLst>
                <a:tab pos="1485900" algn="l"/>
              </a:tabLst>
              <a:defRPr/>
            </a:pPr>
            <a:r>
              <a:rPr lang="en-US" sz="1800" kern="0" dirty="0" smtClean="0">
                <a:solidFill>
                  <a:srgbClr val="00529F"/>
                </a:solidFill>
              </a:rPr>
              <a:t>Department of Transportation- substance abuse regulations may trump state marijuana laws</a:t>
            </a:r>
            <a:endParaRPr lang="en-US" sz="1800" kern="0" dirty="0">
              <a:solidFill>
                <a:srgbClr val="00529F"/>
              </a:solidFill>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z="900" smtClean="0">
                <a:solidFill>
                  <a:srgbClr val="000000"/>
                </a:solidFill>
              </a:rPr>
              <a:pPr>
                <a:defRPr/>
              </a:pPr>
              <a:t>11</a:t>
            </a:fld>
            <a:endParaRPr lang="en-US" sz="900" dirty="0">
              <a:solidFill>
                <a:srgbClr val="000000"/>
              </a:solidFill>
            </a:endParaRPr>
          </a:p>
        </p:txBody>
      </p:sp>
    </p:spTree>
    <p:extLst>
      <p:ext uri="{BB962C8B-B14F-4D97-AF65-F5344CB8AC3E}">
        <p14:creationId xmlns:p14="http://schemas.microsoft.com/office/powerpoint/2010/main" val="33810118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1" algn="ctr" eaLnBrk="1" hangingPunct="1">
              <a:spcBef>
                <a:spcPct val="20000"/>
              </a:spcBef>
              <a:tabLst>
                <a:tab pos="1485900" algn="l"/>
              </a:tabLst>
              <a:defRPr/>
            </a:pPr>
            <a:r>
              <a:rPr lang="en-US" sz="3200" kern="0" dirty="0" smtClean="0">
                <a:solidFill>
                  <a:srgbClr val="FFFFFF"/>
                </a:solidFill>
              </a:rPr>
              <a:t>Labor/Employment Issues</a:t>
            </a:r>
            <a:endParaRPr lang="en-US" sz="3200" kern="0" dirty="0">
              <a:solidFill>
                <a:srgbClr val="FFFFFF"/>
              </a:solidFill>
            </a:endParaRPr>
          </a:p>
        </p:txBody>
      </p:sp>
      <p:sp>
        <p:nvSpPr>
          <p:cNvPr id="6" name="Rectangle 16"/>
          <p:cNvSpPr txBox="1">
            <a:spLocks noChangeArrowheads="1"/>
          </p:cNvSpPr>
          <p:nvPr/>
        </p:nvSpPr>
        <p:spPr bwMode="auto">
          <a:xfrm>
            <a:off x="914400" y="160020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742950" lvl="1" indent="-285750" algn="just" eaLnBrk="1" hangingPunct="1">
              <a:spcBef>
                <a:spcPct val="20000"/>
              </a:spcBef>
              <a:buFont typeface="Arial" panose="020B0604020202020204" pitchFamily="34" charset="0"/>
              <a:buChar char="•"/>
              <a:tabLst>
                <a:tab pos="1485900" algn="l"/>
              </a:tabLst>
              <a:defRPr/>
            </a:pPr>
            <a:r>
              <a:rPr lang="en-US" sz="1600" kern="0" dirty="0" smtClean="0">
                <a:solidFill>
                  <a:srgbClr val="00529F"/>
                </a:solidFill>
              </a:rPr>
              <a:t>Businesses should train their frontline supervisors and managers to identify when an employee may be under the influence of marijuana during their hours of employment.</a:t>
            </a:r>
            <a:endParaRPr lang="en-US" sz="1600" kern="0" dirty="0">
              <a:solidFill>
                <a:srgbClr val="00529F"/>
              </a:solidFill>
            </a:endParaRPr>
          </a:p>
          <a:p>
            <a:pPr marL="742950" lvl="1" indent="-285750" algn="just" eaLnBrk="1" hangingPunct="1">
              <a:spcBef>
                <a:spcPct val="20000"/>
              </a:spcBef>
              <a:buFont typeface="Arial" panose="020B0604020202020204" pitchFamily="34" charset="0"/>
              <a:buChar char="•"/>
              <a:tabLst>
                <a:tab pos="1485900" algn="l"/>
              </a:tabLst>
              <a:defRPr/>
            </a:pPr>
            <a:r>
              <a:rPr lang="en-US" sz="1600" kern="0" dirty="0" smtClean="0">
                <a:solidFill>
                  <a:srgbClr val="00529F"/>
                </a:solidFill>
              </a:rPr>
              <a:t>The observation of these physical symptoms supports the administration of a drug test, which if positive supports the employer taking action against the employee assuming the proper policies are included in the employer’s handbook.</a:t>
            </a:r>
            <a:endParaRPr lang="en-US" sz="1600" kern="0" dirty="0">
              <a:solidFill>
                <a:srgbClr val="00529F"/>
              </a:solidFill>
            </a:endParaRPr>
          </a:p>
          <a:p>
            <a:pPr marL="742950" lvl="1" indent="-285750" algn="just" eaLnBrk="1" hangingPunct="1">
              <a:spcBef>
                <a:spcPct val="20000"/>
              </a:spcBef>
              <a:buFont typeface="Arial" panose="020B0604020202020204" pitchFamily="34" charset="0"/>
              <a:buChar char="•"/>
              <a:tabLst>
                <a:tab pos="1485900" algn="l"/>
              </a:tabLst>
              <a:defRPr/>
            </a:pPr>
            <a:r>
              <a:rPr lang="en-US" sz="1600" kern="0" dirty="0" smtClean="0">
                <a:solidFill>
                  <a:srgbClr val="00529F"/>
                </a:solidFill>
              </a:rPr>
              <a:t>“Good faith belief” means a reasonable reliance on fact and can be based on observed conduct, behavior or appearance, information reported by a person believed to be reliable, or written, electronic or verbal statements from the employee or other persons.</a:t>
            </a:r>
          </a:p>
          <a:p>
            <a:pPr marL="742950" lvl="1" indent="-285750" algn="just" eaLnBrk="1" hangingPunct="1">
              <a:spcBef>
                <a:spcPct val="20000"/>
              </a:spcBef>
              <a:buFont typeface="Arial" panose="020B0604020202020204" pitchFamily="34" charset="0"/>
              <a:buChar char="•"/>
              <a:tabLst>
                <a:tab pos="1485900" algn="l"/>
              </a:tabLst>
              <a:defRPr/>
            </a:pPr>
            <a:r>
              <a:rPr lang="en-US" sz="1600" kern="0" dirty="0" smtClean="0">
                <a:solidFill>
                  <a:srgbClr val="00529F"/>
                </a:solidFill>
              </a:rPr>
              <a:t>A manager or supervisor deciding whether to administer a drug test to an employee must be able to identify not only the source of the information on which he or she is acting, but also why their reliance on the information is reasonable</a:t>
            </a:r>
            <a:r>
              <a:rPr lang="en-US" sz="1800" kern="0" dirty="0" smtClean="0">
                <a:solidFill>
                  <a:srgbClr val="00529F"/>
                </a:solidFill>
              </a:rPr>
              <a:t>.</a:t>
            </a:r>
            <a:endParaRPr lang="en-US" sz="1800" kern="0" dirty="0">
              <a:solidFill>
                <a:srgbClr val="00529F"/>
              </a:solidFill>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z="1200" smtClean="0">
                <a:solidFill>
                  <a:srgbClr val="000000"/>
                </a:solidFill>
              </a:rPr>
              <a:pPr>
                <a:defRPr/>
              </a:pPr>
              <a:t>12</a:t>
            </a:fld>
            <a:endParaRPr lang="en-US" sz="1200" dirty="0">
              <a:solidFill>
                <a:srgbClr val="000000"/>
              </a:solidFill>
            </a:endParaRPr>
          </a:p>
        </p:txBody>
      </p:sp>
    </p:spTree>
    <p:extLst>
      <p:ext uri="{BB962C8B-B14F-4D97-AF65-F5344CB8AC3E}">
        <p14:creationId xmlns:p14="http://schemas.microsoft.com/office/powerpoint/2010/main" val="37785790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228600" y="-1524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1" eaLnBrk="1" hangingPunct="1">
              <a:spcBef>
                <a:spcPct val="20000"/>
              </a:spcBef>
              <a:tabLst>
                <a:tab pos="1485900" algn="l"/>
              </a:tabLst>
              <a:defRPr/>
            </a:pPr>
            <a:r>
              <a:rPr lang="en-US" sz="2000" kern="0" dirty="0">
                <a:solidFill>
                  <a:schemeClr val="bg1"/>
                </a:solidFill>
              </a:rPr>
              <a:t>Arkansas Agencies that Oversee Medical Marijuana</a:t>
            </a:r>
          </a:p>
        </p:txBody>
      </p:sp>
      <p:sp>
        <p:nvSpPr>
          <p:cNvPr id="6" name="Rectangle 16"/>
          <p:cNvSpPr txBox="1">
            <a:spLocks noChangeArrowheads="1"/>
          </p:cNvSpPr>
          <p:nvPr/>
        </p:nvSpPr>
        <p:spPr bwMode="auto">
          <a:xfrm>
            <a:off x="914400" y="160020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1" eaLnBrk="1" hangingPunct="1">
              <a:spcBef>
                <a:spcPct val="20000"/>
              </a:spcBef>
              <a:tabLst>
                <a:tab pos="1485900" algn="l"/>
              </a:tabLst>
              <a:defRPr/>
            </a:pPr>
            <a:endParaRPr lang="en-US" sz="1800" kern="0" dirty="0">
              <a:solidFill>
                <a:srgbClr val="00529F"/>
              </a:solidFill>
            </a:endParaRPr>
          </a:p>
          <a:p>
            <a:pPr marL="742950" lvl="1" indent="-285750" eaLnBrk="1" hangingPunct="1">
              <a:spcBef>
                <a:spcPct val="20000"/>
              </a:spcBef>
              <a:buFont typeface="Arial" panose="020B0604020202020204" pitchFamily="34" charset="0"/>
              <a:buChar char="•"/>
              <a:tabLst>
                <a:tab pos="1485900" algn="l"/>
              </a:tabLst>
              <a:defRPr/>
            </a:pPr>
            <a:r>
              <a:rPr lang="en-US" sz="1800" kern="0" dirty="0" smtClean="0">
                <a:solidFill>
                  <a:srgbClr val="00529F"/>
                </a:solidFill>
              </a:rPr>
              <a:t>Arkansas Medical Marijuana Commission</a:t>
            </a:r>
          </a:p>
          <a:p>
            <a:pPr marL="742950" lvl="1" indent="-285750" eaLnBrk="1" hangingPunct="1">
              <a:spcBef>
                <a:spcPct val="20000"/>
              </a:spcBef>
              <a:buFont typeface="Arial" panose="020B0604020202020204" pitchFamily="34" charset="0"/>
              <a:buChar char="•"/>
              <a:tabLst>
                <a:tab pos="1485900" algn="l"/>
              </a:tabLst>
              <a:defRPr/>
            </a:pPr>
            <a:r>
              <a:rPr lang="en-US" sz="1800" kern="0" dirty="0" smtClean="0">
                <a:solidFill>
                  <a:srgbClr val="00529F"/>
                </a:solidFill>
              </a:rPr>
              <a:t>Alcohol Beverage Control (“ABC”)</a:t>
            </a:r>
          </a:p>
          <a:p>
            <a:pPr marL="742950" lvl="1" indent="-285750" eaLnBrk="1" hangingPunct="1">
              <a:spcBef>
                <a:spcPct val="20000"/>
              </a:spcBef>
              <a:buFont typeface="Arial" panose="020B0604020202020204" pitchFamily="34" charset="0"/>
              <a:buChar char="•"/>
              <a:tabLst>
                <a:tab pos="1485900" algn="l"/>
              </a:tabLst>
              <a:defRPr/>
            </a:pPr>
            <a:r>
              <a:rPr lang="en-US" sz="1800" kern="0" dirty="0" smtClean="0">
                <a:solidFill>
                  <a:srgbClr val="00529F"/>
                </a:solidFill>
              </a:rPr>
              <a:t>Arkansas Department of Health (“DOH”)</a:t>
            </a:r>
          </a:p>
          <a:p>
            <a:pPr marL="742950" lvl="1" indent="-285750" eaLnBrk="1" hangingPunct="1">
              <a:spcBef>
                <a:spcPct val="20000"/>
              </a:spcBef>
              <a:buFont typeface="Arial" panose="020B0604020202020204" pitchFamily="34" charset="0"/>
              <a:buChar char="•"/>
              <a:tabLst>
                <a:tab pos="1485900" algn="l"/>
              </a:tabLst>
              <a:defRPr/>
            </a:pPr>
            <a:endParaRPr lang="en-US" sz="1800" kern="0" dirty="0">
              <a:solidFill>
                <a:srgbClr val="00529F"/>
              </a:solidFill>
            </a:endParaRPr>
          </a:p>
          <a:p>
            <a:pPr lvl="1" eaLnBrk="1" hangingPunct="1">
              <a:spcBef>
                <a:spcPct val="20000"/>
              </a:spcBef>
              <a:tabLst>
                <a:tab pos="1485900" algn="l"/>
              </a:tabLst>
              <a:defRPr/>
            </a:pPr>
            <a:r>
              <a:rPr lang="en-US" sz="1800" kern="0" dirty="0" smtClean="0">
                <a:solidFill>
                  <a:srgbClr val="00529F"/>
                </a:solidFill>
              </a:rPr>
              <a:t>ABC administers regulations addressing facility security, packaging, </a:t>
            </a:r>
            <a:r>
              <a:rPr lang="en-US" sz="1800" kern="0" dirty="0" smtClean="0">
                <a:solidFill>
                  <a:srgbClr val="00529F"/>
                </a:solidFill>
              </a:rPr>
              <a:t>quality </a:t>
            </a:r>
            <a:r>
              <a:rPr lang="en-US" sz="1800" kern="0" dirty="0" smtClean="0">
                <a:solidFill>
                  <a:srgbClr val="00529F"/>
                </a:solidFill>
              </a:rPr>
              <a:t>control, structure design, etc. </a:t>
            </a:r>
            <a:r>
              <a:rPr lang="en-US" sz="1800" u="sng" kern="0" dirty="0" smtClean="0">
                <a:solidFill>
                  <a:srgbClr val="00529F"/>
                </a:solidFill>
              </a:rPr>
              <a:t>and </a:t>
            </a:r>
            <a:r>
              <a:rPr lang="en-US" sz="1800" kern="0" dirty="0" smtClean="0">
                <a:solidFill>
                  <a:srgbClr val="00529F"/>
                </a:solidFill>
              </a:rPr>
              <a:t>disposal of medical marijuana wastes</a:t>
            </a:r>
          </a:p>
          <a:p>
            <a:pPr lvl="1" eaLnBrk="1" hangingPunct="1">
              <a:spcBef>
                <a:spcPct val="20000"/>
              </a:spcBef>
              <a:tabLst>
                <a:tab pos="1485900" algn="l"/>
              </a:tabLst>
              <a:defRPr/>
            </a:pPr>
            <a:endParaRPr lang="en-US" sz="1800" kern="0" dirty="0">
              <a:solidFill>
                <a:srgbClr val="00529F"/>
              </a:solidFill>
            </a:endParaRPr>
          </a:p>
          <a:p>
            <a:pPr lvl="1" eaLnBrk="1" hangingPunct="1">
              <a:spcBef>
                <a:spcPct val="20000"/>
              </a:spcBef>
              <a:tabLst>
                <a:tab pos="1485900" algn="l"/>
              </a:tabLst>
              <a:defRPr/>
            </a:pPr>
            <a:r>
              <a:rPr lang="en-US" sz="1800" kern="0" dirty="0" smtClean="0">
                <a:solidFill>
                  <a:srgbClr val="00529F"/>
                </a:solidFill>
              </a:rPr>
              <a:t>DOH addresses doctor certifications, qualifying patients, etc.</a:t>
            </a:r>
          </a:p>
          <a:p>
            <a:pPr marL="914400" lvl="1" eaLnBrk="1" hangingPunct="1">
              <a:spcBef>
                <a:spcPct val="20000"/>
              </a:spcBef>
              <a:tabLst>
                <a:tab pos="1203325" algn="l"/>
              </a:tabLst>
              <a:defRPr/>
            </a:pPr>
            <a:r>
              <a:rPr lang="en-US" sz="1800" kern="0" dirty="0">
                <a:solidFill>
                  <a:srgbClr val="00529F"/>
                </a:solidFill>
              </a:rPr>
              <a:t>	</a:t>
            </a:r>
            <a:r>
              <a:rPr lang="en-US" sz="1800" kern="0" dirty="0" smtClean="0">
                <a:solidFill>
                  <a:srgbClr val="00529F"/>
                </a:solidFill>
              </a:rPr>
              <a:t>	</a:t>
            </a:r>
          </a:p>
          <a:p>
            <a:pPr lvl="1" eaLnBrk="1" hangingPunct="1">
              <a:spcBef>
                <a:spcPct val="20000"/>
              </a:spcBef>
              <a:defRPr/>
            </a:pPr>
            <a:r>
              <a:rPr lang="en-US" sz="1800" kern="0" dirty="0" smtClean="0">
                <a:solidFill>
                  <a:srgbClr val="00529F"/>
                </a:solidFill>
              </a:rPr>
              <a:t>			</a:t>
            </a:r>
            <a:endParaRPr lang="en-US" sz="1800" kern="0" dirty="0">
              <a:solidFill>
                <a:srgbClr val="00529F"/>
              </a:solidFill>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z="900" smtClean="0">
                <a:solidFill>
                  <a:srgbClr val="000000"/>
                </a:solidFill>
              </a:rPr>
              <a:pPr>
                <a:defRPr/>
              </a:pPr>
              <a:t>13</a:t>
            </a:fld>
            <a:endParaRPr lang="en-US" sz="900" dirty="0">
              <a:solidFill>
                <a:srgbClr val="000000"/>
              </a:solidFill>
            </a:endParaRPr>
          </a:p>
        </p:txBody>
      </p:sp>
    </p:spTree>
    <p:extLst>
      <p:ext uri="{BB962C8B-B14F-4D97-AF65-F5344CB8AC3E}">
        <p14:creationId xmlns:p14="http://schemas.microsoft.com/office/powerpoint/2010/main" val="37659720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1" algn="ctr" eaLnBrk="1" hangingPunct="1">
              <a:spcBef>
                <a:spcPct val="20000"/>
              </a:spcBef>
              <a:tabLst>
                <a:tab pos="1485900" algn="l"/>
              </a:tabLst>
              <a:defRPr/>
            </a:pPr>
            <a:r>
              <a:rPr lang="en-US" sz="3200" kern="0" dirty="0" smtClean="0">
                <a:solidFill>
                  <a:schemeClr val="bg1"/>
                </a:solidFill>
              </a:rPr>
              <a:t>Federal/Arkansas Environmental Disposal Issues</a:t>
            </a:r>
            <a:endParaRPr lang="en-US" sz="3200" kern="0" dirty="0">
              <a:solidFill>
                <a:schemeClr val="bg1"/>
              </a:solidFill>
            </a:endParaRPr>
          </a:p>
        </p:txBody>
      </p:sp>
      <p:sp>
        <p:nvSpPr>
          <p:cNvPr id="6" name="Rectangle 16"/>
          <p:cNvSpPr txBox="1">
            <a:spLocks noChangeArrowheads="1"/>
          </p:cNvSpPr>
          <p:nvPr/>
        </p:nvSpPr>
        <p:spPr bwMode="auto">
          <a:xfrm>
            <a:off x="914400" y="160020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742950" lvl="1" indent="-285750" eaLnBrk="1" hangingPunct="1">
              <a:spcBef>
                <a:spcPct val="20000"/>
              </a:spcBef>
              <a:buFont typeface="Arial" panose="020B0604020202020204" pitchFamily="34" charset="0"/>
              <a:buChar char="•"/>
              <a:tabLst>
                <a:tab pos="1485900" algn="l"/>
              </a:tabLst>
              <a:defRPr/>
            </a:pPr>
            <a:endParaRPr lang="en-US" sz="1800" kern="0" dirty="0" smtClean="0">
              <a:solidFill>
                <a:srgbClr val="00529F"/>
              </a:solidFill>
            </a:endParaRPr>
          </a:p>
          <a:p>
            <a:pPr marL="742950" lvl="1" indent="-285750" eaLnBrk="1" hangingPunct="1">
              <a:spcBef>
                <a:spcPct val="20000"/>
              </a:spcBef>
              <a:buFont typeface="Arial" panose="020B0604020202020204" pitchFamily="34" charset="0"/>
              <a:buChar char="•"/>
              <a:tabLst>
                <a:tab pos="1485900" algn="l"/>
              </a:tabLst>
              <a:defRPr/>
            </a:pPr>
            <a:endParaRPr lang="en-US" sz="1800" kern="0" dirty="0">
              <a:solidFill>
                <a:srgbClr val="00529F"/>
              </a:solidFill>
            </a:endParaRPr>
          </a:p>
          <a:p>
            <a:pPr marL="742950" lvl="1" indent="-285750" eaLnBrk="1" hangingPunct="1">
              <a:spcBef>
                <a:spcPct val="20000"/>
              </a:spcBef>
              <a:buFont typeface="Arial" panose="020B0604020202020204" pitchFamily="34" charset="0"/>
              <a:buChar char="•"/>
              <a:tabLst>
                <a:tab pos="1485900" algn="l"/>
              </a:tabLst>
              <a:defRPr/>
            </a:pPr>
            <a:endParaRPr lang="en-US" sz="1800" kern="0" dirty="0" smtClean="0">
              <a:solidFill>
                <a:srgbClr val="00529F"/>
              </a:solidFill>
            </a:endParaRPr>
          </a:p>
          <a:p>
            <a:pPr marL="742950" lvl="1" indent="-285750" eaLnBrk="1" hangingPunct="1">
              <a:spcBef>
                <a:spcPct val="20000"/>
              </a:spcBef>
              <a:buFont typeface="Arial" panose="020B0604020202020204" pitchFamily="34" charset="0"/>
              <a:buChar char="•"/>
              <a:tabLst>
                <a:tab pos="1485900" algn="l"/>
              </a:tabLst>
              <a:defRPr/>
            </a:pPr>
            <a:r>
              <a:rPr lang="en-US" sz="1800" kern="0" dirty="0" smtClean="0">
                <a:solidFill>
                  <a:srgbClr val="00529F"/>
                </a:solidFill>
              </a:rPr>
              <a:t>ABC (specific regulation of medical marijuana disposal)</a:t>
            </a:r>
          </a:p>
          <a:p>
            <a:pPr marL="1200150" lvl="2" indent="-285750" eaLnBrk="1" hangingPunct="1">
              <a:spcBef>
                <a:spcPct val="20000"/>
              </a:spcBef>
              <a:buFont typeface="Wingdings" panose="05000000000000000000" pitchFamily="2" charset="2"/>
              <a:buChar char="Ø"/>
              <a:tabLst>
                <a:tab pos="1485900" algn="l"/>
              </a:tabLst>
              <a:defRPr/>
            </a:pPr>
            <a:r>
              <a:rPr lang="en-US" sz="1800" kern="0" dirty="0" smtClean="0">
                <a:solidFill>
                  <a:srgbClr val="00529F"/>
                </a:solidFill>
              </a:rPr>
              <a:t>Is medical marijuana  rendered “unusable”?</a:t>
            </a:r>
          </a:p>
          <a:p>
            <a:pPr lvl="2" eaLnBrk="1" hangingPunct="1">
              <a:spcBef>
                <a:spcPct val="20000"/>
              </a:spcBef>
              <a:tabLst>
                <a:tab pos="1485900" algn="l"/>
              </a:tabLst>
              <a:defRPr/>
            </a:pPr>
            <a:endParaRPr lang="en-US" sz="1800" kern="0" dirty="0">
              <a:solidFill>
                <a:srgbClr val="00529F"/>
              </a:solidFill>
            </a:endParaRPr>
          </a:p>
          <a:p>
            <a:pPr lvl="2" eaLnBrk="1" hangingPunct="1">
              <a:spcBef>
                <a:spcPct val="20000"/>
              </a:spcBef>
              <a:tabLst>
                <a:tab pos="1485900" algn="l"/>
              </a:tabLst>
              <a:defRPr/>
            </a:pPr>
            <a:endParaRPr lang="en-US" sz="1800" kern="0" dirty="0" smtClean="0">
              <a:solidFill>
                <a:srgbClr val="00529F"/>
              </a:solidFill>
            </a:endParaRPr>
          </a:p>
          <a:p>
            <a:pPr marL="742950" lvl="1" indent="-285750" eaLnBrk="1" hangingPunct="1">
              <a:spcBef>
                <a:spcPct val="20000"/>
              </a:spcBef>
              <a:buFont typeface="Arial" panose="020B0604020202020204" pitchFamily="34" charset="0"/>
              <a:buChar char="•"/>
              <a:tabLst>
                <a:tab pos="1485900" algn="l"/>
              </a:tabLst>
              <a:defRPr/>
            </a:pPr>
            <a:r>
              <a:rPr lang="en-US" sz="1800" kern="0" dirty="0" smtClean="0">
                <a:solidFill>
                  <a:srgbClr val="00529F"/>
                </a:solidFill>
              </a:rPr>
              <a:t>Federal/Arkansas (unusable complies with applicable environmental regulations</a:t>
            </a:r>
            <a:endParaRPr lang="en-US" sz="1800" kern="0" dirty="0">
              <a:solidFill>
                <a:srgbClr val="00529F"/>
              </a:solidFill>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z="900" smtClean="0">
                <a:solidFill>
                  <a:srgbClr val="000000"/>
                </a:solidFill>
              </a:rPr>
              <a:pPr>
                <a:defRPr/>
              </a:pPr>
              <a:t>14</a:t>
            </a:fld>
            <a:endParaRPr lang="en-US" sz="900" dirty="0">
              <a:solidFill>
                <a:srgbClr val="000000"/>
              </a:solidFill>
            </a:endParaRPr>
          </a:p>
        </p:txBody>
      </p:sp>
    </p:spTree>
    <p:extLst>
      <p:ext uri="{BB962C8B-B14F-4D97-AF65-F5344CB8AC3E}">
        <p14:creationId xmlns:p14="http://schemas.microsoft.com/office/powerpoint/2010/main" val="15792392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1" algn="ctr" eaLnBrk="1" hangingPunct="1">
              <a:spcBef>
                <a:spcPct val="20000"/>
              </a:spcBef>
              <a:tabLst>
                <a:tab pos="1485900" algn="l"/>
              </a:tabLst>
              <a:defRPr/>
            </a:pPr>
            <a:r>
              <a:rPr lang="en-US" sz="3200" kern="0" dirty="0" smtClean="0">
                <a:solidFill>
                  <a:schemeClr val="bg1"/>
                </a:solidFill>
              </a:rPr>
              <a:t>Medical Marijuana Wastes?</a:t>
            </a:r>
            <a:endParaRPr lang="en-US" sz="3200" kern="0" dirty="0">
              <a:solidFill>
                <a:schemeClr val="bg1"/>
              </a:solidFill>
            </a:endParaRPr>
          </a:p>
        </p:txBody>
      </p:sp>
      <p:sp>
        <p:nvSpPr>
          <p:cNvPr id="6" name="Rectangle 16"/>
          <p:cNvSpPr txBox="1">
            <a:spLocks noChangeArrowheads="1"/>
          </p:cNvSpPr>
          <p:nvPr/>
        </p:nvSpPr>
        <p:spPr bwMode="auto">
          <a:xfrm>
            <a:off x="914400" y="160020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1" eaLnBrk="1" hangingPunct="1">
              <a:spcBef>
                <a:spcPct val="20000"/>
              </a:spcBef>
              <a:tabLst>
                <a:tab pos="1203325" algn="l"/>
              </a:tabLst>
              <a:defRPr/>
            </a:pPr>
            <a:r>
              <a:rPr lang="en-US" sz="1400" kern="0" dirty="0" smtClean="0">
                <a:solidFill>
                  <a:srgbClr val="00529F"/>
                </a:solidFill>
              </a:rPr>
              <a:t>Plants (including stalks, roots/soil) and Unusable Marijuana</a:t>
            </a:r>
            <a:r>
              <a:rPr lang="en-US" sz="1400" kern="0" dirty="0">
                <a:solidFill>
                  <a:srgbClr val="00529F"/>
                </a:solidFill>
              </a:rPr>
              <a:t>	</a:t>
            </a:r>
            <a:endParaRPr lang="en-US" sz="1400" kern="0" dirty="0" smtClean="0">
              <a:solidFill>
                <a:srgbClr val="00529F"/>
              </a:solidFill>
            </a:endParaRPr>
          </a:p>
          <a:p>
            <a:pPr lvl="1" eaLnBrk="1" hangingPunct="1">
              <a:spcBef>
                <a:spcPct val="20000"/>
              </a:spcBef>
              <a:tabLst>
                <a:tab pos="1203325" algn="l"/>
              </a:tabLst>
              <a:defRPr/>
            </a:pPr>
            <a:r>
              <a:rPr lang="en-US" sz="1400" kern="0" dirty="0" smtClean="0">
                <a:solidFill>
                  <a:srgbClr val="00529F"/>
                </a:solidFill>
              </a:rPr>
              <a:t>Liquid Concentrate or Extract</a:t>
            </a:r>
          </a:p>
          <a:p>
            <a:pPr lvl="1" eaLnBrk="1" hangingPunct="1">
              <a:spcBef>
                <a:spcPct val="20000"/>
              </a:spcBef>
              <a:tabLst>
                <a:tab pos="1203325" algn="l"/>
              </a:tabLst>
              <a:defRPr/>
            </a:pPr>
            <a:r>
              <a:rPr lang="en-US" sz="1400" kern="0" dirty="0">
                <a:solidFill>
                  <a:srgbClr val="00529F"/>
                </a:solidFill>
              </a:rPr>
              <a:t>	</a:t>
            </a:r>
            <a:r>
              <a:rPr lang="en-US" sz="1400" kern="0" dirty="0" smtClean="0">
                <a:solidFill>
                  <a:srgbClr val="00529F"/>
                </a:solidFill>
              </a:rPr>
              <a:t> (extraction an industrial process?</a:t>
            </a:r>
          </a:p>
          <a:p>
            <a:pPr marL="742950" lvl="1" indent="3175" eaLnBrk="1" hangingPunct="1">
              <a:spcBef>
                <a:spcPct val="20000"/>
              </a:spcBef>
              <a:buFont typeface="Arial" panose="020B0604020202020204" pitchFamily="34" charset="0"/>
              <a:buChar char="•"/>
              <a:tabLst>
                <a:tab pos="1203325" algn="l"/>
              </a:tabLst>
              <a:defRPr/>
            </a:pPr>
            <a:r>
              <a:rPr lang="en-US" sz="1400" kern="0" dirty="0">
                <a:solidFill>
                  <a:srgbClr val="00529F"/>
                </a:solidFill>
              </a:rPr>
              <a:t>	</a:t>
            </a:r>
            <a:r>
              <a:rPr lang="en-US" sz="1400" kern="0" dirty="0" smtClean="0">
                <a:solidFill>
                  <a:srgbClr val="00529F"/>
                </a:solidFill>
              </a:rPr>
              <a:t>Is the concentrate a RCRA hazardous waste?</a:t>
            </a:r>
          </a:p>
          <a:p>
            <a:pPr marL="454025" lvl="1" eaLnBrk="1" hangingPunct="1">
              <a:spcBef>
                <a:spcPct val="20000"/>
              </a:spcBef>
              <a:tabLst>
                <a:tab pos="1203325" algn="l"/>
              </a:tabLst>
              <a:defRPr/>
            </a:pPr>
            <a:r>
              <a:rPr lang="en-US" sz="1400" kern="0" dirty="0" smtClean="0">
                <a:solidFill>
                  <a:srgbClr val="00529F"/>
                </a:solidFill>
              </a:rPr>
              <a:t>Solid Concentrate or Extract </a:t>
            </a:r>
          </a:p>
          <a:p>
            <a:pPr marL="454025" lvl="1" eaLnBrk="1" hangingPunct="1">
              <a:spcBef>
                <a:spcPct val="20000"/>
              </a:spcBef>
              <a:tabLst>
                <a:tab pos="1203325" algn="l"/>
              </a:tabLst>
              <a:defRPr/>
            </a:pPr>
            <a:r>
              <a:rPr lang="en-US" sz="1400" kern="0" dirty="0">
                <a:solidFill>
                  <a:srgbClr val="00529F"/>
                </a:solidFill>
              </a:rPr>
              <a:t>	</a:t>
            </a:r>
            <a:r>
              <a:rPr lang="en-US" sz="1400" kern="0" dirty="0" smtClean="0">
                <a:solidFill>
                  <a:srgbClr val="00529F"/>
                </a:solidFill>
              </a:rPr>
              <a:t>(extraction an industrial process?)</a:t>
            </a:r>
          </a:p>
          <a:p>
            <a:pPr marL="739775" lvl="1" indent="6350" eaLnBrk="1" hangingPunct="1">
              <a:spcBef>
                <a:spcPct val="20000"/>
              </a:spcBef>
              <a:buFont typeface="Arial" panose="020B0604020202020204" pitchFamily="34" charset="0"/>
              <a:buChar char="•"/>
              <a:tabLst>
                <a:tab pos="1203325" algn="l"/>
              </a:tabLst>
              <a:defRPr/>
            </a:pPr>
            <a:r>
              <a:rPr lang="en-US" sz="1400" kern="0" dirty="0" smtClean="0">
                <a:solidFill>
                  <a:srgbClr val="00529F"/>
                </a:solidFill>
              </a:rPr>
              <a:t>	Is the concentrate a hazardous waste?</a:t>
            </a:r>
          </a:p>
          <a:p>
            <a:pPr lvl="1" eaLnBrk="1" hangingPunct="1">
              <a:spcBef>
                <a:spcPct val="20000"/>
              </a:spcBef>
              <a:tabLst>
                <a:tab pos="1203325" algn="l"/>
              </a:tabLst>
              <a:defRPr/>
            </a:pPr>
            <a:r>
              <a:rPr lang="en-US" sz="1400" kern="0" dirty="0" smtClean="0">
                <a:solidFill>
                  <a:srgbClr val="00529F"/>
                </a:solidFill>
              </a:rPr>
              <a:t>Examples from these categories</a:t>
            </a:r>
          </a:p>
          <a:p>
            <a:pPr marL="1200150" lvl="2" indent="-285750" eaLnBrk="1" hangingPunct="1">
              <a:spcBef>
                <a:spcPct val="20000"/>
              </a:spcBef>
              <a:buFont typeface="Wingdings" panose="05000000000000000000" pitchFamily="2" charset="2"/>
              <a:buChar char="Ø"/>
              <a:tabLst>
                <a:tab pos="1203325" algn="l"/>
              </a:tabLst>
              <a:defRPr/>
            </a:pPr>
            <a:r>
              <a:rPr lang="en-US" sz="1400" kern="0" dirty="0" smtClean="0">
                <a:solidFill>
                  <a:srgbClr val="00529F"/>
                </a:solidFill>
              </a:rPr>
              <a:t>Trim and solid plant material used to create an extract</a:t>
            </a:r>
          </a:p>
          <a:p>
            <a:pPr marL="1200150" lvl="2" indent="-285750" eaLnBrk="1" hangingPunct="1">
              <a:spcBef>
                <a:spcPct val="20000"/>
              </a:spcBef>
              <a:buFont typeface="Wingdings" panose="05000000000000000000" pitchFamily="2" charset="2"/>
              <a:buChar char="Ø"/>
              <a:tabLst>
                <a:tab pos="1203325" algn="l"/>
              </a:tabLst>
              <a:defRPr/>
            </a:pPr>
            <a:r>
              <a:rPr lang="en-US" sz="1400" kern="0" dirty="0" smtClean="0">
                <a:solidFill>
                  <a:srgbClr val="00529F"/>
                </a:solidFill>
              </a:rPr>
              <a:t>Waste solvent</a:t>
            </a:r>
          </a:p>
          <a:p>
            <a:pPr marL="1200150" lvl="2" indent="-285750" eaLnBrk="1" hangingPunct="1">
              <a:spcBef>
                <a:spcPct val="20000"/>
              </a:spcBef>
              <a:buFont typeface="Wingdings" panose="05000000000000000000" pitchFamily="2" charset="2"/>
              <a:buChar char="Ø"/>
              <a:tabLst>
                <a:tab pos="1203325" algn="l"/>
              </a:tabLst>
              <a:defRPr/>
            </a:pPr>
            <a:r>
              <a:rPr lang="en-US" sz="1400" kern="0" dirty="0" smtClean="0">
                <a:solidFill>
                  <a:srgbClr val="00529F"/>
                </a:solidFill>
              </a:rPr>
              <a:t>Laboratory waste</a:t>
            </a:r>
          </a:p>
          <a:p>
            <a:pPr marL="1200150" lvl="2" indent="-285750" eaLnBrk="1" hangingPunct="1">
              <a:spcBef>
                <a:spcPct val="20000"/>
              </a:spcBef>
              <a:buFont typeface="Wingdings" panose="05000000000000000000" pitchFamily="2" charset="2"/>
              <a:buChar char="Ø"/>
              <a:tabLst>
                <a:tab pos="1203325" algn="l"/>
              </a:tabLst>
              <a:defRPr/>
            </a:pPr>
            <a:r>
              <a:rPr lang="en-US" sz="1400" kern="0" dirty="0" smtClean="0">
                <a:solidFill>
                  <a:srgbClr val="00529F"/>
                </a:solidFill>
              </a:rPr>
              <a:t>Extract that fails to meet quality testing</a:t>
            </a:r>
          </a:p>
          <a:p>
            <a:pPr marL="1200150" lvl="2" indent="-285750" eaLnBrk="1" hangingPunct="1">
              <a:spcBef>
                <a:spcPct val="20000"/>
              </a:spcBef>
              <a:buFont typeface="Wingdings" panose="05000000000000000000" pitchFamily="2" charset="2"/>
              <a:buChar char="Ø"/>
              <a:tabLst>
                <a:tab pos="1203325" algn="l"/>
              </a:tabLst>
              <a:defRPr/>
            </a:pPr>
            <a:r>
              <a:rPr lang="en-US" sz="1400" kern="0" dirty="0" smtClean="0">
                <a:solidFill>
                  <a:srgbClr val="00529F"/>
                </a:solidFill>
              </a:rPr>
              <a:t>Used reactants</a:t>
            </a:r>
          </a:p>
          <a:p>
            <a:pPr marL="1200150" lvl="2" indent="-285750" eaLnBrk="1" hangingPunct="1">
              <a:spcBef>
                <a:spcPct val="20000"/>
              </a:spcBef>
              <a:buFont typeface="Wingdings" panose="05000000000000000000" pitchFamily="2" charset="2"/>
              <a:buChar char="Ø"/>
              <a:tabLst>
                <a:tab pos="1203325" algn="l"/>
              </a:tabLst>
              <a:defRPr/>
            </a:pPr>
            <a:r>
              <a:rPr lang="en-US" sz="1400" kern="0" dirty="0" smtClean="0">
                <a:solidFill>
                  <a:srgbClr val="00529F"/>
                </a:solidFill>
              </a:rPr>
              <a:t>Residual pesticides/fertilizers</a:t>
            </a:r>
          </a:p>
          <a:p>
            <a:pPr marL="1200150" lvl="2" indent="-285750" eaLnBrk="1" hangingPunct="1">
              <a:spcBef>
                <a:spcPct val="20000"/>
              </a:spcBef>
              <a:buFont typeface="Wingdings" panose="05000000000000000000" pitchFamily="2" charset="2"/>
              <a:buChar char="Ø"/>
              <a:tabLst>
                <a:tab pos="1203325" algn="l"/>
              </a:tabLst>
              <a:defRPr/>
            </a:pPr>
            <a:r>
              <a:rPr lang="en-US" sz="1400" kern="0" dirty="0" smtClean="0">
                <a:solidFill>
                  <a:srgbClr val="00529F"/>
                </a:solidFill>
              </a:rPr>
              <a:t>Cleaning solution</a:t>
            </a:r>
          </a:p>
          <a:p>
            <a:pPr marL="1200150" lvl="2" indent="-285750" eaLnBrk="1" hangingPunct="1">
              <a:spcBef>
                <a:spcPct val="20000"/>
              </a:spcBef>
              <a:buFont typeface="Wingdings" panose="05000000000000000000" pitchFamily="2" charset="2"/>
              <a:buChar char="Ø"/>
              <a:tabLst>
                <a:tab pos="1203325" algn="l"/>
              </a:tabLst>
              <a:defRPr/>
            </a:pPr>
            <a:r>
              <a:rPr lang="en-US" sz="1400" kern="0" dirty="0" smtClean="0">
                <a:solidFill>
                  <a:srgbClr val="00529F"/>
                </a:solidFill>
              </a:rPr>
              <a:t>Lighting ballasts</a:t>
            </a:r>
          </a:p>
          <a:p>
            <a:pPr lvl="1" eaLnBrk="1" hangingPunct="1">
              <a:spcBef>
                <a:spcPct val="20000"/>
              </a:spcBef>
              <a:defRPr/>
            </a:pPr>
            <a:r>
              <a:rPr lang="en-US" sz="1800" kern="0" dirty="0" smtClean="0">
                <a:solidFill>
                  <a:srgbClr val="00529F"/>
                </a:solidFill>
              </a:rPr>
              <a:t>			</a:t>
            </a:r>
            <a:endParaRPr lang="en-US" sz="1800" kern="0" dirty="0">
              <a:solidFill>
                <a:srgbClr val="00529F"/>
              </a:solidFill>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z="900" smtClean="0">
                <a:solidFill>
                  <a:srgbClr val="000000"/>
                </a:solidFill>
              </a:rPr>
              <a:pPr>
                <a:defRPr/>
              </a:pPr>
              <a:t>15</a:t>
            </a:fld>
            <a:endParaRPr lang="en-US" sz="900" dirty="0">
              <a:solidFill>
                <a:srgbClr val="000000"/>
              </a:solidFill>
            </a:endParaRPr>
          </a:p>
        </p:txBody>
      </p:sp>
    </p:spTree>
    <p:extLst>
      <p:ext uri="{BB962C8B-B14F-4D97-AF65-F5344CB8AC3E}">
        <p14:creationId xmlns:p14="http://schemas.microsoft.com/office/powerpoint/2010/main" val="1110387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rPr>
              <a:t>ABC</a:t>
            </a:r>
            <a:r>
              <a:rPr kumimoji="0" lang="en-US" sz="4400" b="1" i="0" u="none" strike="noStrike" kern="0" cap="none" spc="0" normalizeH="0" noProof="0" dirty="0" smtClean="0">
                <a:ln>
                  <a:noFill/>
                </a:ln>
                <a:solidFill>
                  <a:schemeClr val="bg1"/>
                </a:solidFill>
                <a:effectLst/>
                <a:uLnTx/>
                <a:uFillTx/>
                <a:latin typeface="HelveticaNeueLT Com 25 UltLt" pitchFamily="34" charset="0"/>
                <a:ea typeface="+mj-ea"/>
                <a:cs typeface="+mj-cs"/>
              </a:rPr>
              <a:t> Regulations</a:t>
            </a:r>
            <a:endParaRPr kumimoji="0" lang="en-US" sz="44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020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lgn="just" eaLnBrk="1" hangingPunct="1">
              <a:spcBef>
                <a:spcPct val="20000"/>
              </a:spcBef>
              <a:buFontTx/>
              <a:buChar char="•"/>
              <a:defRPr/>
            </a:pPr>
            <a:r>
              <a:rPr lang="en-US" sz="1800" kern="0" dirty="0" smtClean="0">
                <a:solidFill>
                  <a:srgbClr val="00529F"/>
                </a:solidFill>
                <a:latin typeface="+mn-lt"/>
                <a:ea typeface="+mn-ea"/>
              </a:rPr>
              <a:t>RR 18.1 </a:t>
            </a:r>
            <a:r>
              <a:rPr lang="en-US" sz="1800" b="1" kern="0" dirty="0" smtClean="0">
                <a:solidFill>
                  <a:srgbClr val="00529F"/>
                </a:solidFill>
                <a:latin typeface="+mn-lt"/>
                <a:ea typeface="+mn-ea"/>
              </a:rPr>
              <a:t>Disposal of Marijuana by Cultivation Facilities and Dispensaries.</a:t>
            </a:r>
            <a:r>
              <a:rPr lang="en-US" sz="1800" kern="0" dirty="0" smtClean="0">
                <a:solidFill>
                  <a:srgbClr val="00529F"/>
                </a:solidFill>
                <a:latin typeface="+mn-lt"/>
                <a:ea typeface="+mn-ea"/>
              </a:rPr>
              <a:t>  All medical marijuana waste shall be disposed of in accordance with this rule.</a:t>
            </a:r>
          </a:p>
          <a:p>
            <a:pPr marL="800100" lvl="1" indent="-342900" algn="just" eaLnBrk="1" hangingPunct="1">
              <a:spcBef>
                <a:spcPct val="20000"/>
              </a:spcBef>
              <a:buAutoNum type="alphaLcPeriod"/>
              <a:defRPr/>
            </a:pPr>
            <a:r>
              <a:rPr lang="en-US" sz="1800" kern="0" dirty="0" smtClean="0">
                <a:solidFill>
                  <a:srgbClr val="00529F"/>
                </a:solidFill>
                <a:latin typeface="+mn-lt"/>
                <a:ea typeface="+mn-ea"/>
              </a:rPr>
              <a:t>All medical marijuana waste shall be stored in a secure, limited access area on the premises of the cultivation facility or dispensary.</a:t>
            </a:r>
          </a:p>
          <a:p>
            <a:pPr marL="800100" lvl="1" indent="-342900" algn="just" eaLnBrk="1" hangingPunct="1">
              <a:spcBef>
                <a:spcPct val="20000"/>
              </a:spcBef>
              <a:buAutoNum type="alphaLcPeriod"/>
              <a:defRPr/>
            </a:pPr>
            <a:r>
              <a:rPr lang="en-US" sz="1800" kern="0" dirty="0" smtClean="0">
                <a:solidFill>
                  <a:srgbClr val="00529F"/>
                </a:solidFill>
                <a:latin typeface="+mn-lt"/>
                <a:ea typeface="+mn-ea"/>
              </a:rPr>
              <a:t>All medical marijuana shall be rendered unusable pursuant to the methods set forth in this rule prior to disposal.</a:t>
            </a:r>
          </a:p>
          <a:p>
            <a:pPr marL="800100" lvl="1" indent="-342900" algn="just" eaLnBrk="1" hangingPunct="1">
              <a:spcBef>
                <a:spcPct val="20000"/>
              </a:spcBef>
              <a:buAutoNum type="alphaLcPeriod"/>
              <a:defRPr/>
            </a:pPr>
            <a:r>
              <a:rPr lang="en-US" sz="1800" kern="0" dirty="0" smtClean="0">
                <a:solidFill>
                  <a:srgbClr val="00529F"/>
                </a:solidFill>
                <a:latin typeface="+mn-lt"/>
                <a:ea typeface="+mn-ea"/>
              </a:rPr>
              <a:t>All steps taken to render the marijuana unusable shall be conducted under video surveillance by the licensed facility’s video surveillance system</a:t>
            </a:r>
          </a:p>
          <a:p>
            <a:pPr marL="800100" lvl="1" indent="-342900" algn="just" eaLnBrk="1" hangingPunct="1">
              <a:spcBef>
                <a:spcPct val="20000"/>
              </a:spcBef>
              <a:buFontTx/>
              <a:buAutoNum type="alphaLcPeriod"/>
              <a:defRPr/>
            </a:pPr>
            <a:r>
              <a:rPr lang="en-US" sz="1800" kern="0" dirty="0">
                <a:solidFill>
                  <a:srgbClr val="00529F"/>
                </a:solidFill>
              </a:rPr>
              <a:t>All medical marijuana waste set for disposal shall be properly weighed and recorded in the Inventory Tracking System.</a:t>
            </a:r>
          </a:p>
          <a:p>
            <a:pPr marL="800100" lvl="1" indent="-342900" algn="just" eaLnBrk="1" hangingPunct="1">
              <a:spcBef>
                <a:spcPct val="20000"/>
              </a:spcBef>
              <a:buAutoNum type="alphaLcPeriod"/>
              <a:defRPr/>
            </a:pPr>
            <a:endParaRPr lang="en-US" sz="1800" kern="0" dirty="0" smtClean="0">
              <a:solidFill>
                <a:srgbClr val="00529F"/>
              </a:solidFill>
              <a:latin typeface="+mn-lt"/>
              <a:ea typeface="+mn-ea"/>
            </a:endParaRPr>
          </a:p>
          <a:p>
            <a:pPr marL="342900" lvl="0" indent="-342900" eaLnBrk="1" hangingPunct="1">
              <a:spcBef>
                <a:spcPct val="20000"/>
              </a:spcBef>
              <a:buFontTx/>
              <a:buChar char="•"/>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z="900" smtClean="0"/>
              <a:pPr>
                <a:defRPr/>
              </a:pPr>
              <a:t>16</a:t>
            </a:fld>
            <a:endParaRPr lang="en-US" sz="900" dirty="0"/>
          </a:p>
        </p:txBody>
      </p:sp>
    </p:spTree>
    <p:extLst>
      <p:ext uri="{BB962C8B-B14F-4D97-AF65-F5344CB8AC3E}">
        <p14:creationId xmlns:p14="http://schemas.microsoft.com/office/powerpoint/2010/main" val="146613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endParaRPr kumimoji="0" lang="en-US" sz="4400" b="1" i="0" u="none" strike="noStrike" kern="0" cap="none" spc="0" normalizeH="0" baseline="0" noProof="0" dirty="0" smtClean="0">
              <a:ln>
                <a:noFill/>
              </a:ln>
              <a:solidFill>
                <a:srgbClr val="808000"/>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020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800100" lvl="1" indent="-342900" algn="just" eaLnBrk="1" hangingPunct="1">
              <a:spcBef>
                <a:spcPct val="20000"/>
              </a:spcBef>
              <a:buAutoNum type="alphaLcPeriod" startAt="5"/>
              <a:defRPr/>
            </a:pPr>
            <a:r>
              <a:rPr lang="en-US" sz="2000" kern="0" baseline="0" dirty="0" smtClean="0">
                <a:solidFill>
                  <a:srgbClr val="00529F"/>
                </a:solidFill>
                <a:latin typeface="+mn-lt"/>
                <a:ea typeface="+mn-ea"/>
              </a:rPr>
              <a:t>A cultivation facility or dispensary shall notify the Division at least three (3) business days prior to rendering the medical marijuana waste unusable and </a:t>
            </a:r>
            <a:r>
              <a:rPr lang="en-US" sz="2000" kern="0" dirty="0" smtClean="0">
                <a:solidFill>
                  <a:srgbClr val="00529F"/>
                </a:solidFill>
                <a:latin typeface="+mn-lt"/>
                <a:ea typeface="+mn-ea"/>
              </a:rPr>
              <a:t>disposing of it.  The notification shall include the weight of the marijuana to be rendered unusable</a:t>
            </a:r>
          </a:p>
          <a:p>
            <a:pPr marL="800100" lvl="1" indent="-342900" algn="just" eaLnBrk="1" hangingPunct="1">
              <a:spcBef>
                <a:spcPct val="20000"/>
              </a:spcBef>
              <a:buAutoNum type="alphaLcPeriod" startAt="6"/>
              <a:defRPr/>
            </a:pPr>
            <a:r>
              <a:rPr kumimoji="0" lang="en-US" sz="2000" b="0" u="none" strike="noStrike" kern="0" cap="none" spc="0" normalizeH="0" baseline="0" noProof="0" dirty="0" smtClean="0">
                <a:ln>
                  <a:noFill/>
                </a:ln>
                <a:solidFill>
                  <a:srgbClr val="00529F"/>
                </a:solidFill>
                <a:effectLst/>
                <a:uLnTx/>
                <a:uFillTx/>
                <a:latin typeface="+mn-lt"/>
                <a:ea typeface="+mn-ea"/>
              </a:rPr>
              <a:t>Medical</a:t>
            </a:r>
            <a:r>
              <a:rPr kumimoji="0" lang="en-US" sz="2000" b="0" u="none" strike="noStrike" kern="0" cap="none" spc="0" normalizeH="0" noProof="0" dirty="0" smtClean="0">
                <a:ln>
                  <a:noFill/>
                </a:ln>
                <a:solidFill>
                  <a:srgbClr val="00529F"/>
                </a:solidFill>
                <a:effectLst/>
                <a:uLnTx/>
                <a:uFillTx/>
                <a:latin typeface="+mn-lt"/>
                <a:ea typeface="+mn-ea"/>
              </a:rPr>
              <a:t> marijuana shall be rendered unusable by grinding and incorporating the cannabis plant waste with other ground materials so the resulting mix is at least 50% non-cannabis waste by volume.</a:t>
            </a:r>
          </a:p>
          <a:p>
            <a:pPr lvl="1" algn="just" eaLnBrk="1" hangingPunct="1">
              <a:spcBef>
                <a:spcPct val="20000"/>
              </a:spcBef>
              <a:defRPr/>
            </a:pPr>
            <a:endParaRPr lang="en-US" sz="2000" kern="0" dirty="0">
              <a:solidFill>
                <a:srgbClr val="00529F"/>
              </a:solidFill>
              <a:latin typeface="+mn-lt"/>
              <a:ea typeface="+mn-ea"/>
            </a:endParaRPr>
          </a:p>
          <a:p>
            <a:pPr lvl="1" algn="ctr" eaLnBrk="1" hangingPunct="1">
              <a:spcBef>
                <a:spcPct val="20000"/>
              </a:spcBef>
              <a:defRPr/>
            </a:pPr>
            <a:r>
              <a:rPr kumimoji="0" lang="en-US" sz="2000" b="0" u="none" strike="noStrike" kern="0" cap="none" spc="0" normalizeH="0" noProof="0" dirty="0" smtClean="0">
                <a:ln>
                  <a:noFill/>
                </a:ln>
                <a:solidFill>
                  <a:srgbClr val="00529F"/>
                </a:solidFill>
                <a:effectLst/>
                <a:uLnTx/>
                <a:uFillTx/>
                <a:latin typeface="+mn-lt"/>
                <a:ea typeface="+mn-ea"/>
              </a:rPr>
              <a:t>“Division” is  a reference to ABC</a:t>
            </a:r>
          </a:p>
          <a:p>
            <a:pPr lvl="1" algn="just" eaLnBrk="1" hangingPunct="1">
              <a:spcBef>
                <a:spcPct val="20000"/>
              </a:spcBef>
              <a:defRPr/>
            </a:pPr>
            <a:endParaRPr kumimoji="0" lang="en-US" sz="1800" b="0" u="none" strike="noStrike" kern="0" cap="none" spc="0" normalizeH="0" baseline="0" noProof="0" dirty="0" smtClean="0">
              <a:ln>
                <a:noFill/>
              </a:ln>
              <a:solidFill>
                <a:srgbClr val="00529F"/>
              </a:solidFill>
              <a:effectLst/>
              <a:uLnTx/>
              <a:uFillTx/>
              <a:latin typeface="+mn-lt"/>
              <a:ea typeface="+mn-ea"/>
              <a:cs typeface="+mn-cs"/>
            </a:endParaRPr>
          </a:p>
          <a:p>
            <a:pPr marL="342900" lvl="0" indent="-342900" eaLnBrk="1" hangingPunct="1">
              <a:spcBef>
                <a:spcPct val="20000"/>
              </a:spcBef>
              <a:buFontTx/>
              <a:buChar char="•"/>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z="900" smtClean="0"/>
              <a:pPr>
                <a:defRPr/>
              </a:pPr>
              <a:t>17</a:t>
            </a:fld>
            <a:endParaRPr lang="en-US" sz="900" dirty="0"/>
          </a:p>
        </p:txBody>
      </p:sp>
    </p:spTree>
    <p:extLst>
      <p:ext uri="{BB962C8B-B14F-4D97-AF65-F5344CB8AC3E}">
        <p14:creationId xmlns:p14="http://schemas.microsoft.com/office/powerpoint/2010/main" val="6061886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endParaRPr kumimoji="0" lang="en-US" sz="4400" b="1" i="0" u="none" strike="noStrike" kern="0" cap="none" spc="0" normalizeH="0" baseline="0" noProof="0" dirty="0" smtClean="0">
              <a:ln>
                <a:noFill/>
              </a:ln>
              <a:solidFill>
                <a:srgbClr val="808000"/>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020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800100" marR="0" lvl="0" indent="-571500" algn="just" defTabSz="914400" rtl="0" eaLnBrk="1" fontAlgn="base" latinLnBrk="0" hangingPunct="1">
              <a:lnSpc>
                <a:spcPct val="100000"/>
              </a:lnSpc>
              <a:spcBef>
                <a:spcPct val="20000"/>
              </a:spcBef>
              <a:spcAft>
                <a:spcPct val="0"/>
              </a:spcAft>
              <a:buClrTx/>
              <a:buSzTx/>
              <a:tabLst>
                <a:tab pos="457200" algn="l"/>
              </a:tabLst>
              <a:defRPr/>
            </a:pPr>
            <a:r>
              <a:rPr lang="en-US" sz="1800" kern="0" noProof="0" dirty="0" smtClean="0">
                <a:solidFill>
                  <a:srgbClr val="00529F"/>
                </a:solidFill>
                <a:latin typeface="+mn-lt"/>
                <a:ea typeface="+mn-ea"/>
              </a:rPr>
              <a:t>	</a:t>
            </a:r>
            <a:r>
              <a:rPr lang="en-US" sz="2000" kern="0" noProof="0" dirty="0" smtClean="0">
                <a:solidFill>
                  <a:srgbClr val="00529F"/>
                </a:solidFill>
                <a:latin typeface="+mn-lt"/>
                <a:ea typeface="+mn-ea"/>
              </a:rPr>
              <a:t>g.  Medical Marijuana waste rendered unusable by the methods described in section (2), may be delivered to a permitted solid waste facility for final disposition.  Permitted solid waste facilities may include:</a:t>
            </a:r>
          </a:p>
          <a:p>
            <a:pPr marL="800100" marR="0" lvl="0" indent="-282575" algn="just" defTabSz="914400" rtl="0" eaLnBrk="1" fontAlgn="base" latinLnBrk="0" hangingPunct="1">
              <a:lnSpc>
                <a:spcPct val="100000"/>
              </a:lnSpc>
              <a:spcBef>
                <a:spcPct val="20000"/>
              </a:spcBef>
              <a:spcAft>
                <a:spcPct val="0"/>
              </a:spcAft>
              <a:buClrTx/>
              <a:buSzTx/>
              <a:tabLst>
                <a:tab pos="631825" algn="l"/>
                <a:tab pos="800100" algn="l"/>
              </a:tabLst>
              <a:defRPr/>
            </a:pPr>
            <a:r>
              <a:rPr kumimoji="0" lang="en-US" sz="2000" b="0" i="0" u="none" strike="noStrike" kern="0" cap="none" spc="0" normalizeH="0" baseline="0" dirty="0" smtClean="0">
                <a:ln>
                  <a:noFill/>
                </a:ln>
                <a:solidFill>
                  <a:srgbClr val="00529F"/>
                </a:solidFill>
                <a:effectLst/>
                <a:uLnTx/>
                <a:uFillTx/>
                <a:latin typeface="+mn-lt"/>
                <a:ea typeface="+mn-ea"/>
              </a:rPr>
              <a:t>i. Compostable Mixed Waste:  Compost,</a:t>
            </a:r>
            <a:r>
              <a:rPr kumimoji="0" lang="en-US" sz="2000" b="0" i="0" u="none" strike="noStrike" kern="0" cap="none" spc="0" normalizeH="0" dirty="0" smtClean="0">
                <a:ln>
                  <a:noFill/>
                </a:ln>
                <a:solidFill>
                  <a:srgbClr val="00529F"/>
                </a:solidFill>
                <a:effectLst/>
                <a:uLnTx/>
                <a:uFillTx/>
                <a:latin typeface="+mn-lt"/>
                <a:ea typeface="+mn-ea"/>
              </a:rPr>
              <a:t> anaerobic digester, or other facility approved by the Division.</a:t>
            </a:r>
          </a:p>
          <a:p>
            <a:pPr marR="0" lvl="0" indent="-457200" algn="just" defTabSz="914400" rtl="0" eaLnBrk="1" fontAlgn="base" latinLnBrk="0" hangingPunct="1">
              <a:lnSpc>
                <a:spcPct val="100000"/>
              </a:lnSpc>
              <a:spcBef>
                <a:spcPct val="20000"/>
              </a:spcBef>
              <a:spcAft>
                <a:spcPct val="0"/>
              </a:spcAft>
              <a:buClrTx/>
              <a:buSzTx/>
              <a:tabLst>
                <a:tab pos="457200" algn="l"/>
                <a:tab pos="800100" algn="l"/>
              </a:tabLst>
              <a:defRPr/>
            </a:pPr>
            <a:r>
              <a:rPr lang="en-US" sz="2000" kern="0" dirty="0">
                <a:solidFill>
                  <a:srgbClr val="00529F"/>
                </a:solidFill>
                <a:latin typeface="+mn-lt"/>
                <a:ea typeface="+mn-ea"/>
              </a:rPr>
              <a:t>	</a:t>
            </a:r>
            <a:r>
              <a:rPr lang="en-US" sz="2000" kern="0" dirty="0" smtClean="0">
                <a:solidFill>
                  <a:srgbClr val="00529F"/>
                </a:solidFill>
                <a:latin typeface="+mn-lt"/>
                <a:ea typeface="+mn-ea"/>
              </a:rPr>
              <a:t>ii.	Noncompostable Mixed Waste:  Landfill, incinerator, 		or other facility approved by the Division.</a:t>
            </a:r>
            <a:endParaRPr kumimoji="0" lang="en-US" sz="2000" b="0" i="0" u="none" strike="noStrike" kern="0" cap="none" spc="0" normalizeH="0" dirty="0" smtClean="0">
              <a:ln>
                <a:noFill/>
              </a:ln>
              <a:solidFill>
                <a:srgbClr val="00529F"/>
              </a:solidFill>
              <a:effectLst/>
              <a:uLnTx/>
              <a:uFillTx/>
              <a:latin typeface="+mn-lt"/>
              <a:ea typeface="+mn-ea"/>
            </a:endParaRPr>
          </a:p>
          <a:p>
            <a:pPr marR="0" lvl="0" indent="-457200" algn="l" defTabSz="914400" rtl="0" eaLnBrk="1" fontAlgn="base" latinLnBrk="0" hangingPunct="1">
              <a:lnSpc>
                <a:spcPct val="100000"/>
              </a:lnSpc>
              <a:spcBef>
                <a:spcPct val="20000"/>
              </a:spcBef>
              <a:spcAft>
                <a:spcPct val="0"/>
              </a:spcAft>
              <a:buClrTx/>
              <a:buSzTx/>
              <a:tabLst>
                <a:tab pos="457200" algn="l"/>
              </a:tabLst>
              <a:defRPr/>
            </a:pPr>
            <a:r>
              <a:rPr lang="en-US" sz="1800" kern="0" dirty="0">
                <a:solidFill>
                  <a:srgbClr val="00529F"/>
                </a:solidFill>
                <a:latin typeface="+mn-lt"/>
                <a:ea typeface="+mn-ea"/>
              </a:rPr>
              <a:t>		</a:t>
            </a: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z="900" smtClean="0"/>
              <a:pPr>
                <a:defRPr/>
              </a:pPr>
              <a:t>18</a:t>
            </a:fld>
            <a:endParaRPr lang="en-US" sz="900" dirty="0"/>
          </a:p>
        </p:txBody>
      </p:sp>
    </p:spTree>
    <p:extLst>
      <p:ext uri="{BB962C8B-B14F-4D97-AF65-F5344CB8AC3E}">
        <p14:creationId xmlns:p14="http://schemas.microsoft.com/office/powerpoint/2010/main" val="5799294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endParaRPr kumimoji="0" lang="en-US" sz="4400" b="1" i="0" u="none" strike="noStrike" kern="0" cap="none" spc="0" normalizeH="0" baseline="0" noProof="0" dirty="0" smtClean="0">
              <a:ln>
                <a:noFill/>
              </a:ln>
              <a:solidFill>
                <a:srgbClr val="808000"/>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020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1" algn="just" eaLnBrk="1" hangingPunct="1">
              <a:spcBef>
                <a:spcPct val="20000"/>
              </a:spcBef>
              <a:defRPr/>
            </a:pPr>
            <a:r>
              <a:rPr kumimoji="0" lang="en-US" sz="1800" b="0" u="none" strike="noStrike" kern="0" cap="none" spc="0" normalizeH="0" baseline="0" noProof="0" dirty="0" smtClean="0">
                <a:ln>
                  <a:noFill/>
                </a:ln>
                <a:solidFill>
                  <a:srgbClr val="00529F"/>
                </a:solidFill>
                <a:effectLst/>
                <a:uLnTx/>
                <a:uFillTx/>
                <a:latin typeface="+mn-lt"/>
                <a:ea typeface="+mn-ea"/>
                <a:cs typeface="+mn-cs"/>
              </a:rPr>
              <a:t>The following acceptable materials may be combined with cannabis plant waste:</a:t>
            </a:r>
          </a:p>
          <a:p>
            <a:pPr marL="1314450" lvl="2" indent="-400050" algn="just" eaLnBrk="1" hangingPunct="1">
              <a:spcBef>
                <a:spcPct val="20000"/>
              </a:spcBef>
              <a:buAutoNum type="romanLcPeriod"/>
              <a:defRPr/>
            </a:pPr>
            <a:r>
              <a:rPr lang="en-US" sz="1800" kern="0" dirty="0" smtClean="0">
                <a:solidFill>
                  <a:srgbClr val="00529F"/>
                </a:solidFill>
                <a:latin typeface="+mn-lt"/>
                <a:ea typeface="+mn-ea"/>
              </a:rPr>
              <a:t>Compostable Mixed Waste:  Cannabis waste to be disposed of as compost, feedstock, or in another organic waste method may be mixed with the following types of waste materials:</a:t>
            </a:r>
          </a:p>
          <a:p>
            <a:pPr marL="1714500" lvl="3" indent="-342900" algn="just" eaLnBrk="1" hangingPunct="1">
              <a:spcBef>
                <a:spcPct val="20000"/>
              </a:spcBef>
              <a:buAutoNum type="arabicPeriod"/>
              <a:defRPr/>
            </a:pPr>
            <a:r>
              <a:rPr lang="en-US" sz="1800" kern="0" noProof="0" dirty="0" smtClean="0">
                <a:solidFill>
                  <a:srgbClr val="00529F"/>
                </a:solidFill>
                <a:latin typeface="+mn-lt"/>
                <a:ea typeface="+mn-ea"/>
              </a:rPr>
              <a:t>Food waste;</a:t>
            </a:r>
          </a:p>
          <a:p>
            <a:pPr marL="1714500" lvl="3" indent="-342900" algn="just" eaLnBrk="1" hangingPunct="1">
              <a:spcBef>
                <a:spcPct val="20000"/>
              </a:spcBef>
              <a:buAutoNum type="arabicPeriod"/>
              <a:defRPr/>
            </a:pPr>
            <a:r>
              <a:rPr kumimoji="0" lang="en-US" sz="1800" b="0" u="none" strike="noStrike" kern="0" cap="none" spc="0" normalizeH="0" baseline="0" dirty="0" smtClean="0">
                <a:ln>
                  <a:noFill/>
                </a:ln>
                <a:solidFill>
                  <a:srgbClr val="00529F"/>
                </a:solidFill>
                <a:effectLst/>
                <a:uLnTx/>
                <a:uFillTx/>
                <a:latin typeface="+mn-lt"/>
                <a:ea typeface="+mn-ea"/>
                <a:cs typeface="+mn-cs"/>
              </a:rPr>
              <a:t>Yard waste;</a:t>
            </a:r>
          </a:p>
          <a:p>
            <a:pPr marL="1714500" lvl="3" indent="-342900" algn="just" eaLnBrk="1" hangingPunct="1">
              <a:spcBef>
                <a:spcPct val="20000"/>
              </a:spcBef>
              <a:buAutoNum type="arabicPeriod"/>
              <a:defRPr/>
            </a:pPr>
            <a:r>
              <a:rPr lang="en-US" sz="1800" kern="0" noProof="0" dirty="0" smtClean="0">
                <a:solidFill>
                  <a:srgbClr val="00529F"/>
                </a:solidFill>
                <a:latin typeface="+mn-lt"/>
                <a:ea typeface="+mn-ea"/>
              </a:rPr>
              <a:t>Vegetable based grease oils;</a:t>
            </a:r>
          </a:p>
          <a:p>
            <a:pPr marL="1714500" lvl="3" indent="-342900" algn="just" eaLnBrk="1" hangingPunct="1">
              <a:spcBef>
                <a:spcPct val="20000"/>
              </a:spcBef>
              <a:buAutoNum type="arabicPeriod"/>
              <a:defRPr/>
            </a:pPr>
            <a:r>
              <a:rPr kumimoji="0" lang="en-US" sz="1800" b="0" u="none" strike="noStrike" kern="0" cap="none" spc="0" normalizeH="0" baseline="0" dirty="0" smtClean="0">
                <a:ln>
                  <a:noFill/>
                </a:ln>
                <a:solidFill>
                  <a:srgbClr val="00529F"/>
                </a:solidFill>
                <a:effectLst/>
                <a:uLnTx/>
                <a:uFillTx/>
                <a:latin typeface="+mn-lt"/>
                <a:ea typeface="+mn-ea"/>
                <a:cs typeface="+mn-cs"/>
              </a:rPr>
              <a:t>Agricultural</a:t>
            </a:r>
            <a:r>
              <a:rPr kumimoji="0" lang="en-US" sz="1800" b="0" u="none" strike="noStrike" kern="0" cap="none" spc="0" normalizeH="0" dirty="0" smtClean="0">
                <a:ln>
                  <a:noFill/>
                </a:ln>
                <a:solidFill>
                  <a:srgbClr val="00529F"/>
                </a:solidFill>
                <a:effectLst/>
                <a:uLnTx/>
                <a:uFillTx/>
                <a:latin typeface="+mn-lt"/>
                <a:ea typeface="+mn-ea"/>
                <a:cs typeface="+mn-cs"/>
              </a:rPr>
              <a:t> Materials</a:t>
            </a:r>
          </a:p>
          <a:p>
            <a:pPr marL="1714500" lvl="3" indent="-342900" algn="just" eaLnBrk="1" hangingPunct="1">
              <a:spcBef>
                <a:spcPct val="20000"/>
              </a:spcBef>
              <a:buAutoNum type="arabicPeriod"/>
              <a:defRPr/>
            </a:pPr>
            <a:r>
              <a:rPr lang="en-US" sz="1800" kern="0" baseline="0" noProof="0" dirty="0" smtClean="0">
                <a:solidFill>
                  <a:srgbClr val="00529F"/>
                </a:solidFill>
                <a:latin typeface="+mn-lt"/>
                <a:ea typeface="+mn-ea"/>
              </a:rPr>
              <a:t>Biodegradable</a:t>
            </a:r>
            <a:r>
              <a:rPr lang="en-US" sz="1800" kern="0" noProof="0" dirty="0" smtClean="0">
                <a:solidFill>
                  <a:srgbClr val="00529F"/>
                </a:solidFill>
                <a:latin typeface="+mn-lt"/>
                <a:ea typeface="+mn-ea"/>
              </a:rPr>
              <a:t> products and paper;</a:t>
            </a:r>
          </a:p>
          <a:p>
            <a:pPr marL="1714500" lvl="3" indent="-342900" algn="just" eaLnBrk="1" hangingPunct="1">
              <a:spcBef>
                <a:spcPct val="20000"/>
              </a:spcBef>
              <a:buAutoNum type="arabicPeriod"/>
              <a:defRPr/>
            </a:pPr>
            <a:r>
              <a:rPr kumimoji="0" lang="en-US" sz="1800" b="0" u="none" strike="noStrike" kern="0" cap="none" spc="0" normalizeH="0" baseline="0" dirty="0" smtClean="0">
                <a:ln>
                  <a:noFill/>
                </a:ln>
                <a:solidFill>
                  <a:srgbClr val="00529F"/>
                </a:solidFill>
                <a:effectLst/>
                <a:uLnTx/>
                <a:uFillTx/>
                <a:latin typeface="+mn-lt"/>
                <a:ea typeface="+mn-ea"/>
                <a:cs typeface="+mn-cs"/>
              </a:rPr>
              <a:t>Clean</a:t>
            </a:r>
            <a:r>
              <a:rPr kumimoji="0" lang="en-US" sz="1800" b="0" u="none" strike="noStrike" kern="0" cap="none" spc="0" normalizeH="0" dirty="0" smtClean="0">
                <a:ln>
                  <a:noFill/>
                </a:ln>
                <a:solidFill>
                  <a:srgbClr val="00529F"/>
                </a:solidFill>
                <a:effectLst/>
                <a:uLnTx/>
                <a:uFillTx/>
                <a:latin typeface="+mn-lt"/>
                <a:ea typeface="+mn-ea"/>
                <a:cs typeface="+mn-cs"/>
              </a:rPr>
              <a:t> wood;</a:t>
            </a:r>
          </a:p>
          <a:p>
            <a:pPr marL="1714500" lvl="3" indent="-342900" algn="just" eaLnBrk="1" hangingPunct="1">
              <a:spcBef>
                <a:spcPct val="20000"/>
              </a:spcBef>
              <a:buAutoNum type="arabicPeriod"/>
              <a:defRPr/>
            </a:pPr>
            <a:r>
              <a:rPr lang="en-US" sz="1800" kern="0" baseline="0" noProof="0" dirty="0" smtClean="0">
                <a:solidFill>
                  <a:srgbClr val="00529F"/>
                </a:solidFill>
                <a:latin typeface="+mn-lt"/>
                <a:ea typeface="+mn-ea"/>
              </a:rPr>
              <a:t>Fruits</a:t>
            </a:r>
            <a:r>
              <a:rPr lang="en-US" sz="1800" kern="0" noProof="0" dirty="0" smtClean="0">
                <a:solidFill>
                  <a:srgbClr val="00529F"/>
                </a:solidFill>
                <a:latin typeface="+mn-lt"/>
                <a:ea typeface="+mn-ea"/>
              </a:rPr>
              <a:t> and vegetables; or</a:t>
            </a:r>
          </a:p>
          <a:p>
            <a:pPr marL="1714500" lvl="3" indent="-342900" algn="just" eaLnBrk="1" hangingPunct="1">
              <a:spcBef>
                <a:spcPct val="20000"/>
              </a:spcBef>
              <a:buAutoNum type="arabicPeriod"/>
              <a:defRPr/>
            </a:pPr>
            <a:r>
              <a:rPr kumimoji="0" lang="en-US" sz="1800" b="0" u="none" strike="noStrike" kern="0" cap="none" spc="0" normalizeH="0" baseline="0" dirty="0" smtClean="0">
                <a:ln>
                  <a:noFill/>
                </a:ln>
                <a:solidFill>
                  <a:srgbClr val="00529F"/>
                </a:solidFill>
                <a:effectLst/>
                <a:uLnTx/>
                <a:uFillTx/>
                <a:latin typeface="+mn-lt"/>
                <a:ea typeface="+mn-ea"/>
                <a:cs typeface="+mn-cs"/>
              </a:rPr>
              <a:t>Plant</a:t>
            </a:r>
            <a:r>
              <a:rPr kumimoji="0" lang="en-US" sz="1800" b="0" u="none" strike="noStrike" kern="0" cap="none" spc="0" normalizeH="0" dirty="0" smtClean="0">
                <a:ln>
                  <a:noFill/>
                </a:ln>
                <a:solidFill>
                  <a:srgbClr val="00529F"/>
                </a:solidFill>
                <a:effectLst/>
                <a:uLnTx/>
                <a:uFillTx/>
                <a:latin typeface="+mn-lt"/>
                <a:ea typeface="+mn-ea"/>
                <a:cs typeface="+mn-cs"/>
              </a:rPr>
              <a:t> matter.</a:t>
            </a:r>
            <a:endParaRPr kumimoji="0" lang="en-US" sz="1800" b="0" u="none" strike="noStrike" kern="0" cap="none" spc="0" normalizeH="0" baseline="0" noProof="0" dirty="0" smtClean="0">
              <a:ln>
                <a:noFill/>
              </a:ln>
              <a:solidFill>
                <a:srgbClr val="00529F"/>
              </a:solidFill>
              <a:effectLst/>
              <a:uLnTx/>
              <a:uFillTx/>
              <a:latin typeface="+mn-lt"/>
              <a:ea typeface="+mn-ea"/>
              <a:cs typeface="+mn-cs"/>
            </a:endParaRPr>
          </a:p>
          <a:p>
            <a:pPr marL="342900" lvl="0" indent="-342900" eaLnBrk="1" hangingPunct="1">
              <a:spcBef>
                <a:spcPct val="20000"/>
              </a:spcBef>
              <a:buFontTx/>
              <a:buChar char="•"/>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z="900" smtClean="0"/>
              <a:pPr>
                <a:defRPr/>
              </a:pPr>
              <a:t>19</a:t>
            </a:fld>
            <a:endParaRPr lang="en-US" sz="900" dirty="0"/>
          </a:p>
        </p:txBody>
      </p:sp>
    </p:spTree>
    <p:extLst>
      <p:ext uri="{BB962C8B-B14F-4D97-AF65-F5344CB8AC3E}">
        <p14:creationId xmlns:p14="http://schemas.microsoft.com/office/powerpoint/2010/main" val="280905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6" descr="mws_background"/>
          <p:cNvPicPr>
            <a:picLocks noChangeAspect="1" noChangeArrowheads="1"/>
          </p:cNvPicPr>
          <p:nvPr/>
        </p:nvPicPr>
        <p:blipFill>
          <a:blip r:embed="rId3" cstate="print"/>
          <a:srcRect/>
          <a:stretch>
            <a:fillRect/>
          </a:stretch>
        </p:blipFill>
        <p:spPr bwMode="auto">
          <a:xfrm>
            <a:off x="0" y="0"/>
            <a:ext cx="9145588" cy="6859588"/>
          </a:xfrm>
          <a:prstGeom prst="rect">
            <a:avLst/>
          </a:prstGeom>
          <a:noFill/>
          <a:ln w="9525">
            <a:noFill/>
            <a:miter lim="800000"/>
            <a:headEnd/>
            <a:tailEnd/>
          </a:ln>
        </p:spPr>
      </p:pic>
      <p:sp>
        <p:nvSpPr>
          <p:cNvPr id="5123" name="Rectangle 1030"/>
          <p:cNvSpPr>
            <a:spLocks noGrp="1" noChangeArrowheads="1"/>
          </p:cNvSpPr>
          <p:nvPr>
            <p:ph type="ctrTitle"/>
          </p:nvPr>
        </p:nvSpPr>
        <p:spPr>
          <a:xfrm>
            <a:off x="685800" y="2362200"/>
            <a:ext cx="7772400" cy="2209800"/>
          </a:xfrm>
          <a:noFill/>
        </p:spPr>
        <p:txBody>
          <a:bodyPr/>
          <a:lstStyle/>
          <a:p>
            <a:pPr eaLnBrk="1" hangingPunct="1"/>
            <a:r>
              <a:rPr lang="en-US" sz="3600" b="1" dirty="0" smtClean="0">
                <a:solidFill>
                  <a:schemeClr val="bg1"/>
                </a:solidFill>
                <a:latin typeface="HelveticaNeueLT Com 25 UltLt" pitchFamily="34" charset="0"/>
              </a:rPr>
              <a:t>Arkansas Solid Waste Conference</a:t>
            </a:r>
            <a:br>
              <a:rPr lang="en-US" sz="3600" b="1" dirty="0" smtClean="0">
                <a:solidFill>
                  <a:schemeClr val="bg1"/>
                </a:solidFill>
                <a:latin typeface="HelveticaNeueLT Com 25 UltLt" pitchFamily="34" charset="0"/>
              </a:rPr>
            </a:br>
            <a:r>
              <a:rPr lang="en-US" sz="3200" b="1" smtClean="0">
                <a:solidFill>
                  <a:schemeClr val="bg1"/>
                </a:solidFill>
                <a:latin typeface="HelveticaNeueLT Com 25 UltLt" pitchFamily="34" charset="0"/>
              </a:rPr>
              <a:t>March 27, </a:t>
            </a:r>
            <a:r>
              <a:rPr lang="en-US" sz="3200" b="1" dirty="0" smtClean="0">
                <a:solidFill>
                  <a:schemeClr val="bg1"/>
                </a:solidFill>
                <a:latin typeface="HelveticaNeueLT Com 25 UltLt" pitchFamily="34" charset="0"/>
              </a:rPr>
              <a:t>2019</a:t>
            </a:r>
            <a:br>
              <a:rPr lang="en-US" sz="3200" b="1" dirty="0" smtClean="0">
                <a:solidFill>
                  <a:schemeClr val="bg1"/>
                </a:solidFill>
                <a:latin typeface="HelveticaNeueLT Com 25 UltLt" pitchFamily="34" charset="0"/>
              </a:rPr>
            </a:br>
            <a:r>
              <a:rPr lang="en-US" sz="3200" b="1" dirty="0">
                <a:solidFill>
                  <a:schemeClr val="bg1"/>
                </a:solidFill>
                <a:latin typeface="HelveticaNeueLT Com 25 UltLt" pitchFamily="34" charset="0"/>
              </a:rPr>
              <a:t/>
            </a:r>
            <a:br>
              <a:rPr lang="en-US" sz="3200" b="1" dirty="0">
                <a:solidFill>
                  <a:schemeClr val="bg1"/>
                </a:solidFill>
                <a:latin typeface="HelveticaNeueLT Com 25 UltLt" pitchFamily="34" charset="0"/>
              </a:rPr>
            </a:br>
            <a:r>
              <a:rPr lang="en-US" sz="3200" b="1" dirty="0" smtClean="0">
                <a:solidFill>
                  <a:schemeClr val="bg1"/>
                </a:solidFill>
                <a:latin typeface="HelveticaNeueLT Com 25 UltLt" pitchFamily="34" charset="0"/>
              </a:rPr>
              <a:t>Walter G. Wright</a:t>
            </a:r>
            <a:br>
              <a:rPr lang="en-US" sz="3200" b="1" dirty="0" smtClean="0">
                <a:solidFill>
                  <a:schemeClr val="bg1"/>
                </a:solidFill>
                <a:latin typeface="HelveticaNeueLT Com 25 UltLt" pitchFamily="34" charset="0"/>
              </a:rPr>
            </a:br>
            <a:r>
              <a:rPr lang="en-US" sz="3200" b="1" dirty="0" smtClean="0">
                <a:solidFill>
                  <a:schemeClr val="bg1"/>
                </a:solidFill>
                <a:latin typeface="HelveticaNeueLT Com 25 UltLt" pitchFamily="34" charset="0"/>
              </a:rPr>
              <a:t>Mitchell Williams Law Firm</a:t>
            </a:r>
            <a:br>
              <a:rPr lang="en-US" sz="3200" b="1" dirty="0" smtClean="0">
                <a:solidFill>
                  <a:schemeClr val="bg1"/>
                </a:solidFill>
                <a:latin typeface="HelveticaNeueLT Com 25 UltLt" pitchFamily="34" charset="0"/>
              </a:rPr>
            </a:br>
            <a:r>
              <a:rPr lang="en-US" sz="3200" b="1" dirty="0" smtClean="0">
                <a:solidFill>
                  <a:schemeClr val="bg1"/>
                </a:solidFill>
                <a:latin typeface="HelveticaNeueLT Com 25 UltLt" pitchFamily="34" charset="0"/>
              </a:rPr>
              <a:t>wwright@mwlaw.com</a:t>
            </a:r>
            <a:endParaRPr lang="en-US" sz="3600" b="1" dirty="0" smtClean="0">
              <a:solidFill>
                <a:srgbClr val="808000"/>
              </a:solidFill>
              <a:latin typeface="HelveticaNeueLT Com 25 UltLt" pitchFamily="34" charset="0"/>
            </a:endParaRPr>
          </a:p>
        </p:txBody>
      </p:sp>
      <p:sp>
        <p:nvSpPr>
          <p:cNvPr id="2" name="Slide Number Placeholder 1"/>
          <p:cNvSpPr>
            <a:spLocks noGrp="1"/>
          </p:cNvSpPr>
          <p:nvPr>
            <p:ph type="sldNum" sz="quarter" idx="12"/>
          </p:nvPr>
        </p:nvSpPr>
        <p:spPr/>
        <p:txBody>
          <a:bodyPr/>
          <a:lstStyle/>
          <a:p>
            <a:pPr>
              <a:defRPr/>
            </a:pPr>
            <a:fld id="{9567E7CF-E1C7-4EFD-B6F4-83A3CE20783A}" type="slidenum">
              <a:rPr lang="en-US" sz="900" smtClean="0"/>
              <a:pPr>
                <a:defRPr/>
              </a:pPr>
              <a:t>2</a:t>
            </a:fld>
            <a:endParaRPr lang="en-US" sz="9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endParaRPr kumimoji="0" lang="en-US" sz="4400" b="1" i="0" u="none" strike="noStrike" kern="0" cap="none" spc="0" normalizeH="0" baseline="0" noProof="0" dirty="0" smtClean="0">
              <a:ln>
                <a:noFill/>
              </a:ln>
              <a:solidFill>
                <a:srgbClr val="808000"/>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020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857250" lvl="1" indent="-400050" algn="just" eaLnBrk="1" hangingPunct="1">
              <a:spcBef>
                <a:spcPct val="20000"/>
              </a:spcBef>
              <a:buAutoNum type="romanLcPeriod" startAt="2"/>
              <a:defRPr/>
            </a:pPr>
            <a:r>
              <a:rPr lang="en-US" sz="1800" kern="0" dirty="0" smtClean="0">
                <a:solidFill>
                  <a:srgbClr val="00529F"/>
                </a:solidFill>
                <a:latin typeface="+mn-lt"/>
                <a:ea typeface="+mn-ea"/>
              </a:rPr>
              <a:t>Noncompostable Mixed Waste:  Cannabis waste to be disposed of in a landfill or another disposal method, such as incineration, may be mixed with the following types of waste materials.</a:t>
            </a:r>
          </a:p>
          <a:p>
            <a:pPr lvl="1" algn="just" eaLnBrk="1" hangingPunct="1">
              <a:spcBef>
                <a:spcPct val="20000"/>
              </a:spcBef>
              <a:defRPr/>
            </a:pPr>
            <a:r>
              <a:rPr lang="en-US" sz="1800" kern="0" dirty="0">
                <a:solidFill>
                  <a:srgbClr val="00529F"/>
                </a:solidFill>
                <a:latin typeface="+mn-lt"/>
                <a:ea typeface="+mn-ea"/>
              </a:rPr>
              <a:t>	</a:t>
            </a:r>
            <a:r>
              <a:rPr lang="en-US" sz="1800" kern="0" dirty="0" smtClean="0">
                <a:solidFill>
                  <a:srgbClr val="00529F"/>
                </a:solidFill>
                <a:latin typeface="+mn-lt"/>
                <a:ea typeface="+mn-ea"/>
              </a:rPr>
              <a:t>1.  Paper waste;</a:t>
            </a:r>
          </a:p>
          <a:p>
            <a:pPr lvl="1" algn="just" eaLnBrk="1" hangingPunct="1">
              <a:spcBef>
                <a:spcPct val="20000"/>
              </a:spcBef>
              <a:defRPr/>
            </a:pPr>
            <a:r>
              <a:rPr lang="en-US" sz="1800" kern="0" dirty="0">
                <a:solidFill>
                  <a:srgbClr val="00529F"/>
                </a:solidFill>
                <a:latin typeface="+mn-lt"/>
                <a:ea typeface="+mn-ea"/>
              </a:rPr>
              <a:t>	</a:t>
            </a:r>
            <a:r>
              <a:rPr lang="en-US" sz="1800" kern="0" dirty="0" smtClean="0">
                <a:solidFill>
                  <a:srgbClr val="00529F"/>
                </a:solidFill>
                <a:latin typeface="+mn-lt"/>
                <a:ea typeface="+mn-ea"/>
              </a:rPr>
              <a:t>2.  Cardboard waste;</a:t>
            </a:r>
          </a:p>
          <a:p>
            <a:pPr lvl="1" algn="just" eaLnBrk="1" hangingPunct="1">
              <a:spcBef>
                <a:spcPct val="20000"/>
              </a:spcBef>
              <a:defRPr/>
            </a:pPr>
            <a:r>
              <a:rPr lang="en-US" sz="1800" kern="0" dirty="0">
                <a:solidFill>
                  <a:srgbClr val="00529F"/>
                </a:solidFill>
                <a:latin typeface="+mn-lt"/>
                <a:ea typeface="+mn-ea"/>
              </a:rPr>
              <a:t>	</a:t>
            </a:r>
            <a:r>
              <a:rPr lang="en-US" sz="1800" kern="0" dirty="0" smtClean="0">
                <a:solidFill>
                  <a:srgbClr val="00529F"/>
                </a:solidFill>
                <a:latin typeface="+mn-lt"/>
                <a:ea typeface="+mn-ea"/>
              </a:rPr>
              <a:t>3.  Plastic waste;</a:t>
            </a:r>
          </a:p>
          <a:p>
            <a:pPr lvl="1" algn="just" eaLnBrk="1" hangingPunct="1">
              <a:spcBef>
                <a:spcPct val="20000"/>
              </a:spcBef>
              <a:defRPr/>
            </a:pPr>
            <a:r>
              <a:rPr lang="en-US" sz="1800" kern="0" dirty="0">
                <a:solidFill>
                  <a:srgbClr val="00529F"/>
                </a:solidFill>
                <a:latin typeface="+mn-lt"/>
                <a:ea typeface="+mn-ea"/>
              </a:rPr>
              <a:t>	</a:t>
            </a:r>
            <a:r>
              <a:rPr lang="en-US" sz="1800" kern="0" dirty="0" smtClean="0">
                <a:solidFill>
                  <a:srgbClr val="00529F"/>
                </a:solidFill>
                <a:latin typeface="+mn-lt"/>
                <a:ea typeface="+mn-ea"/>
              </a:rPr>
              <a:t>4.  Soil;</a:t>
            </a:r>
          </a:p>
          <a:p>
            <a:pPr lvl="1" algn="just" eaLnBrk="1" hangingPunct="1">
              <a:spcBef>
                <a:spcPct val="20000"/>
              </a:spcBef>
              <a:defRPr/>
            </a:pPr>
            <a:r>
              <a:rPr lang="en-US" sz="1800" kern="0" dirty="0">
                <a:solidFill>
                  <a:srgbClr val="00529F"/>
                </a:solidFill>
                <a:latin typeface="+mn-lt"/>
                <a:ea typeface="+mn-ea"/>
              </a:rPr>
              <a:t>	</a:t>
            </a:r>
            <a:r>
              <a:rPr lang="en-US" sz="1800" kern="0" dirty="0" smtClean="0">
                <a:solidFill>
                  <a:srgbClr val="00529F"/>
                </a:solidFill>
                <a:latin typeface="+mn-lt"/>
                <a:ea typeface="+mn-ea"/>
              </a:rPr>
              <a:t>5.  Nonrecyclable plastic; or</a:t>
            </a:r>
          </a:p>
          <a:p>
            <a:pPr lvl="1" algn="just" eaLnBrk="1" hangingPunct="1">
              <a:spcBef>
                <a:spcPct val="20000"/>
              </a:spcBef>
              <a:defRPr/>
            </a:pPr>
            <a:r>
              <a:rPr lang="en-US" sz="1800" kern="0" dirty="0">
                <a:solidFill>
                  <a:srgbClr val="00529F"/>
                </a:solidFill>
                <a:latin typeface="+mn-lt"/>
                <a:ea typeface="+mn-ea"/>
              </a:rPr>
              <a:t>	</a:t>
            </a:r>
            <a:r>
              <a:rPr lang="en-US" sz="1800" kern="0" dirty="0" smtClean="0">
                <a:solidFill>
                  <a:srgbClr val="00529F"/>
                </a:solidFill>
                <a:latin typeface="+mn-lt"/>
                <a:ea typeface="+mn-ea"/>
              </a:rPr>
              <a:t>6.  Broken glass.</a:t>
            </a:r>
            <a:r>
              <a:rPr lang="en-US" sz="1400" kern="0" dirty="0" smtClean="0">
                <a:solidFill>
                  <a:srgbClr val="00529F"/>
                </a:solidFill>
                <a:latin typeface="+mn-lt"/>
                <a:ea typeface="+mn-ea"/>
              </a:rPr>
              <a:t>	</a:t>
            </a: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z="900" smtClean="0"/>
              <a:pPr>
                <a:defRPr/>
              </a:pPr>
              <a:t>20</a:t>
            </a:fld>
            <a:endParaRPr lang="en-US" sz="900" dirty="0"/>
          </a:p>
        </p:txBody>
      </p:sp>
    </p:spTree>
    <p:extLst>
      <p:ext uri="{BB962C8B-B14F-4D97-AF65-F5344CB8AC3E}">
        <p14:creationId xmlns:p14="http://schemas.microsoft.com/office/powerpoint/2010/main" val="22254450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1" algn="ctr" eaLnBrk="1" hangingPunct="1">
              <a:spcBef>
                <a:spcPct val="20000"/>
              </a:spcBef>
              <a:tabLst>
                <a:tab pos="1485900" algn="l"/>
              </a:tabLst>
              <a:defRPr/>
            </a:pPr>
            <a:r>
              <a:rPr lang="en-US" sz="3200" kern="0" dirty="0" smtClean="0">
                <a:solidFill>
                  <a:schemeClr val="bg1"/>
                </a:solidFill>
              </a:rPr>
              <a:t>Service/Disposal Agreements</a:t>
            </a:r>
            <a:endParaRPr lang="en-US" sz="3200" kern="0" dirty="0">
              <a:solidFill>
                <a:schemeClr val="bg1"/>
              </a:solidFill>
            </a:endParaRPr>
          </a:p>
        </p:txBody>
      </p:sp>
      <p:sp>
        <p:nvSpPr>
          <p:cNvPr id="6" name="Rectangle 16"/>
          <p:cNvSpPr txBox="1">
            <a:spLocks noChangeArrowheads="1"/>
          </p:cNvSpPr>
          <p:nvPr/>
        </p:nvSpPr>
        <p:spPr bwMode="auto">
          <a:xfrm>
            <a:off x="914400" y="160020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742950" lvl="1" indent="-285750" eaLnBrk="1" hangingPunct="1">
              <a:spcBef>
                <a:spcPct val="20000"/>
              </a:spcBef>
              <a:buFont typeface="Arial" panose="020B0604020202020204" pitchFamily="34" charset="0"/>
              <a:buChar char="•"/>
              <a:tabLst>
                <a:tab pos="1485900" algn="l"/>
              </a:tabLst>
              <a:defRPr/>
            </a:pPr>
            <a:r>
              <a:rPr lang="en-US" sz="2000" kern="0" dirty="0" smtClean="0">
                <a:solidFill>
                  <a:srgbClr val="00529F"/>
                </a:solidFill>
              </a:rPr>
              <a:t>Potential liability for improper disposal of medical marijuana wastes</a:t>
            </a:r>
          </a:p>
          <a:p>
            <a:pPr marL="742950" lvl="1" indent="-285750" eaLnBrk="1" hangingPunct="1">
              <a:spcBef>
                <a:spcPct val="20000"/>
              </a:spcBef>
              <a:buFont typeface="Arial" panose="020B0604020202020204" pitchFamily="34" charset="0"/>
              <a:buChar char="•"/>
              <a:tabLst>
                <a:tab pos="1485900" algn="l"/>
              </a:tabLst>
              <a:defRPr/>
            </a:pPr>
            <a:r>
              <a:rPr lang="en-US" sz="2000" kern="0" dirty="0" smtClean="0">
                <a:solidFill>
                  <a:srgbClr val="00529F"/>
                </a:solidFill>
              </a:rPr>
              <a:t>Allocate liability in service agreements</a:t>
            </a:r>
          </a:p>
          <a:p>
            <a:pPr marL="742950" lvl="1" indent="-285750" eaLnBrk="1" hangingPunct="1">
              <a:spcBef>
                <a:spcPct val="20000"/>
              </a:spcBef>
              <a:buFont typeface="Arial" panose="020B0604020202020204" pitchFamily="34" charset="0"/>
              <a:buChar char="•"/>
              <a:tabLst>
                <a:tab pos="1485900" algn="l"/>
              </a:tabLst>
              <a:defRPr/>
            </a:pPr>
            <a:r>
              <a:rPr lang="en-US" sz="2000" kern="0" dirty="0" smtClean="0">
                <a:solidFill>
                  <a:srgbClr val="00529F"/>
                </a:solidFill>
              </a:rPr>
              <a:t>Generator warrant/certification waste meets definition of </a:t>
            </a:r>
            <a:r>
              <a:rPr lang="en-US" sz="2000" u="sng" kern="0" dirty="0" smtClean="0">
                <a:solidFill>
                  <a:srgbClr val="00529F"/>
                </a:solidFill>
              </a:rPr>
              <a:t>unusable</a:t>
            </a:r>
          </a:p>
          <a:p>
            <a:pPr marL="742950" lvl="1" indent="-285750" eaLnBrk="1" hangingPunct="1">
              <a:spcBef>
                <a:spcPct val="20000"/>
              </a:spcBef>
              <a:buFont typeface="Arial" panose="020B0604020202020204" pitchFamily="34" charset="0"/>
              <a:buChar char="•"/>
              <a:tabLst>
                <a:tab pos="1485900" algn="l"/>
              </a:tabLst>
              <a:defRPr/>
            </a:pPr>
            <a:r>
              <a:rPr lang="en-US" sz="2000" kern="0" dirty="0" smtClean="0">
                <a:solidFill>
                  <a:srgbClr val="00529F"/>
                </a:solidFill>
              </a:rPr>
              <a:t>Use of waste profile</a:t>
            </a:r>
          </a:p>
          <a:p>
            <a:pPr marL="742950" lvl="1" indent="-285750" eaLnBrk="1" hangingPunct="1">
              <a:spcBef>
                <a:spcPct val="20000"/>
              </a:spcBef>
              <a:buFont typeface="Arial" panose="020B0604020202020204" pitchFamily="34" charset="0"/>
              <a:buChar char="•"/>
              <a:tabLst>
                <a:tab pos="1485900" algn="l"/>
              </a:tabLst>
              <a:defRPr/>
            </a:pPr>
            <a:r>
              <a:rPr lang="en-US" sz="2000" kern="0" dirty="0" smtClean="0">
                <a:solidFill>
                  <a:srgbClr val="00529F"/>
                </a:solidFill>
              </a:rPr>
              <a:t>Provisions for indemnity, rejection, expense for sending back, etc.</a:t>
            </a:r>
          </a:p>
          <a:p>
            <a:pPr marL="742950" lvl="1" indent="-285750" eaLnBrk="1" hangingPunct="1">
              <a:spcBef>
                <a:spcPct val="20000"/>
              </a:spcBef>
              <a:buFont typeface="Arial" panose="020B0604020202020204" pitchFamily="34" charset="0"/>
              <a:buChar char="•"/>
              <a:tabLst>
                <a:tab pos="1485900" algn="l"/>
              </a:tabLst>
              <a:defRPr/>
            </a:pPr>
            <a:endParaRPr lang="en-US" sz="2000" kern="0" dirty="0">
              <a:solidFill>
                <a:srgbClr val="00529F"/>
              </a:solidFill>
            </a:endParaRPr>
          </a:p>
          <a:p>
            <a:pPr lvl="1" eaLnBrk="1" hangingPunct="1">
              <a:spcBef>
                <a:spcPct val="20000"/>
              </a:spcBef>
              <a:tabLst>
                <a:tab pos="1485900" algn="l"/>
              </a:tabLst>
              <a:defRPr/>
            </a:pPr>
            <a:r>
              <a:rPr lang="en-US" sz="2000" kern="0" dirty="0" smtClean="0">
                <a:solidFill>
                  <a:srgbClr val="00529F"/>
                </a:solidFill>
              </a:rPr>
              <a:t>Note:  Landfills operating procedures may consider need for immediate burial, etc., to prevent </a:t>
            </a:r>
            <a:r>
              <a:rPr lang="en-US" sz="2000" kern="0" dirty="0" smtClean="0">
                <a:solidFill>
                  <a:srgbClr val="00529F"/>
                </a:solidFill>
              </a:rPr>
              <a:t>scavenging.</a:t>
            </a:r>
            <a:endParaRPr lang="en-US" sz="2000" kern="0" dirty="0" smtClean="0">
              <a:solidFill>
                <a:srgbClr val="00529F"/>
              </a:solidFill>
            </a:endParaRPr>
          </a:p>
          <a:p>
            <a:pPr lvl="1" eaLnBrk="1" hangingPunct="1">
              <a:spcBef>
                <a:spcPct val="20000"/>
              </a:spcBef>
              <a:tabLst>
                <a:tab pos="1485900" algn="l"/>
              </a:tabLst>
              <a:defRPr/>
            </a:pPr>
            <a:endParaRPr lang="en-US" sz="1800" kern="0" dirty="0">
              <a:solidFill>
                <a:srgbClr val="00529F"/>
              </a:solidFill>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z="900" smtClean="0"/>
              <a:pPr>
                <a:defRPr/>
              </a:pPr>
              <a:t>21</a:t>
            </a:fld>
            <a:endParaRPr lang="en-US" sz="900" dirty="0"/>
          </a:p>
        </p:txBody>
      </p:sp>
    </p:spTree>
    <p:extLst>
      <p:ext uri="{BB962C8B-B14F-4D97-AF65-F5344CB8AC3E}">
        <p14:creationId xmlns:p14="http://schemas.microsoft.com/office/powerpoint/2010/main" val="4526306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1800" b="1" kern="0" dirty="0" smtClean="0">
                <a:solidFill>
                  <a:schemeClr val="bg1"/>
                </a:solidFill>
                <a:ea typeface="+mj-ea"/>
                <a:cs typeface="Arial" panose="020B0604020202020204" pitchFamily="34" charset="0"/>
              </a:rPr>
              <a:t>Potentially Applicable Environmental/Safety Regulatory Requirements </a:t>
            </a:r>
            <a:r>
              <a:rPr lang="en-US" sz="1800" b="1" u="sng" kern="0" dirty="0" smtClean="0">
                <a:solidFill>
                  <a:schemeClr val="bg1"/>
                </a:solidFill>
                <a:ea typeface="+mj-ea"/>
                <a:cs typeface="Arial" panose="020B0604020202020204" pitchFamily="34" charset="0"/>
              </a:rPr>
              <a:t>Not</a:t>
            </a:r>
            <a:r>
              <a:rPr lang="en-US" sz="1800" b="1" kern="0" dirty="0" smtClean="0">
                <a:solidFill>
                  <a:schemeClr val="bg1"/>
                </a:solidFill>
                <a:ea typeface="+mj-ea"/>
                <a:cs typeface="Arial" panose="020B0604020202020204" pitchFamily="34" charset="0"/>
              </a:rPr>
              <a:t> Specific to Marijuana (but may affect these facilities and wastes they generate)</a:t>
            </a:r>
            <a:endParaRPr kumimoji="0" lang="en-US" sz="1800" b="1" i="0" u="none" strike="noStrike" kern="0" cap="none" spc="0" normalizeH="0" baseline="0" noProof="0" dirty="0" smtClean="0">
              <a:ln>
                <a:noFill/>
              </a:ln>
              <a:solidFill>
                <a:schemeClr val="bg1"/>
              </a:solidFill>
              <a:effectLst/>
              <a:uLnTx/>
              <a:uFillTx/>
              <a:ea typeface="+mj-ea"/>
              <a:cs typeface="Arial" panose="020B0604020202020204" pitchFamily="34" charset="0"/>
            </a:endParaRPr>
          </a:p>
        </p:txBody>
      </p:sp>
      <p:sp>
        <p:nvSpPr>
          <p:cNvPr id="6" name="Rectangle 16"/>
          <p:cNvSpPr txBox="1">
            <a:spLocks noChangeArrowheads="1"/>
          </p:cNvSpPr>
          <p:nvPr/>
        </p:nvSpPr>
        <p:spPr bwMode="auto">
          <a:xfrm>
            <a:off x="914400" y="160020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800100" marR="0" lvl="0" indent="-571500" algn="just" defTabSz="914400" rtl="0" eaLnBrk="1" fontAlgn="base" latinLnBrk="0" hangingPunct="1">
              <a:lnSpc>
                <a:spcPct val="100000"/>
              </a:lnSpc>
              <a:spcBef>
                <a:spcPct val="20000"/>
              </a:spcBef>
              <a:spcAft>
                <a:spcPct val="0"/>
              </a:spcAft>
              <a:buClrTx/>
              <a:buSzTx/>
              <a:buAutoNum type="arabicPeriod"/>
              <a:tabLst>
                <a:tab pos="457200" algn="l"/>
              </a:tabLst>
              <a:defRPr/>
            </a:pPr>
            <a:r>
              <a:rPr lang="en-US" sz="1800" kern="0" noProof="0" dirty="0" smtClean="0">
                <a:solidFill>
                  <a:srgbClr val="00529F"/>
                </a:solidFill>
                <a:latin typeface="+mn-lt"/>
                <a:ea typeface="+mn-ea"/>
              </a:rPr>
              <a:t>Pesticides/Fungicides/Insecticides/Herbicides Restrictions</a:t>
            </a:r>
          </a:p>
          <a:p>
            <a:pPr marL="685800" lvl="1" algn="just" eaLnBrk="1" hangingPunct="1">
              <a:spcBef>
                <a:spcPct val="20000"/>
              </a:spcBef>
              <a:tabLst>
                <a:tab pos="457200" algn="l"/>
                <a:tab pos="800100" algn="l"/>
                <a:tab pos="1143000" algn="l"/>
              </a:tabLst>
              <a:defRPr/>
            </a:pPr>
            <a:r>
              <a:rPr lang="en-US" sz="1800" kern="0" dirty="0">
                <a:solidFill>
                  <a:srgbClr val="00529F"/>
                </a:solidFill>
                <a:latin typeface="+mn-lt"/>
                <a:ea typeface="+mn-ea"/>
              </a:rPr>
              <a:t>	</a:t>
            </a:r>
            <a:r>
              <a:rPr lang="en-US" sz="1800" kern="0" dirty="0" smtClean="0">
                <a:solidFill>
                  <a:srgbClr val="00529F"/>
                </a:solidFill>
                <a:latin typeface="+mn-lt"/>
                <a:ea typeface="+mn-ea"/>
              </a:rPr>
              <a:t>a.  Utilized in various stages of cultivation and processing	b.	Labeling/use restrictions/requirements</a:t>
            </a:r>
          </a:p>
          <a:p>
            <a:pPr marL="685800" lvl="1" indent="-457200" algn="just" eaLnBrk="1" hangingPunct="1">
              <a:spcBef>
                <a:spcPct val="20000"/>
              </a:spcBef>
              <a:tabLst>
                <a:tab pos="457200" algn="l"/>
                <a:tab pos="800100" algn="l"/>
                <a:tab pos="1143000" algn="l"/>
                <a:tab pos="1371600" algn="l"/>
              </a:tabLst>
              <a:defRPr/>
            </a:pPr>
            <a:r>
              <a:rPr lang="en-US" sz="1800" kern="0" dirty="0">
                <a:solidFill>
                  <a:srgbClr val="00529F"/>
                </a:solidFill>
                <a:latin typeface="+mn-lt"/>
                <a:ea typeface="+mn-ea"/>
              </a:rPr>
              <a:t>	</a:t>
            </a:r>
            <a:r>
              <a:rPr lang="en-US" sz="1800" kern="0" dirty="0" smtClean="0">
                <a:solidFill>
                  <a:srgbClr val="00529F"/>
                </a:solidFill>
                <a:latin typeface="+mn-lt"/>
                <a:ea typeface="+mn-ea"/>
              </a:rPr>
              <a:t>			i.  Federal Insecticide Fungicide Rodenticide Act 				(“FIFRA”)</a:t>
            </a:r>
          </a:p>
          <a:p>
            <a:pPr marL="685800" lvl="1" indent="-457200" algn="just" eaLnBrk="1" hangingPunct="1">
              <a:spcBef>
                <a:spcPct val="20000"/>
              </a:spcBef>
              <a:tabLst>
                <a:tab pos="457200" algn="l"/>
                <a:tab pos="800100" algn="l"/>
                <a:tab pos="1143000" algn="l"/>
                <a:tab pos="1371600" algn="l"/>
              </a:tabLst>
              <a:defRPr/>
            </a:pPr>
            <a:r>
              <a:rPr lang="en-US" sz="1800" kern="0" dirty="0">
                <a:solidFill>
                  <a:srgbClr val="00529F"/>
                </a:solidFill>
                <a:latin typeface="+mn-lt"/>
                <a:ea typeface="+mn-ea"/>
              </a:rPr>
              <a:t>	</a:t>
            </a:r>
            <a:r>
              <a:rPr lang="en-US" sz="1800" kern="0" dirty="0" smtClean="0">
                <a:solidFill>
                  <a:srgbClr val="00529F"/>
                </a:solidFill>
                <a:latin typeface="+mn-lt"/>
                <a:ea typeface="+mn-ea"/>
              </a:rPr>
              <a:t>			ii.	States Implementing/Enforcing FIFRA regulations</a:t>
            </a:r>
          </a:p>
          <a:p>
            <a:pPr marL="685800" lvl="1" indent="-457200" algn="just" eaLnBrk="1" hangingPunct="1">
              <a:spcBef>
                <a:spcPct val="20000"/>
              </a:spcBef>
              <a:tabLst>
                <a:tab pos="457200" algn="l"/>
                <a:tab pos="800100" algn="l"/>
                <a:tab pos="1143000" algn="l"/>
                <a:tab pos="1371600" algn="l"/>
              </a:tabLst>
              <a:defRPr/>
            </a:pPr>
            <a:endParaRPr lang="en-US" sz="1800" kern="0" dirty="0">
              <a:solidFill>
                <a:srgbClr val="00529F"/>
              </a:solidFill>
              <a:latin typeface="+mn-lt"/>
              <a:ea typeface="+mn-ea"/>
            </a:endParaRPr>
          </a:p>
          <a:p>
            <a:pPr marL="800100" lvl="1" indent="-571500" algn="just" eaLnBrk="1" hangingPunct="1">
              <a:spcBef>
                <a:spcPct val="20000"/>
              </a:spcBef>
              <a:buAutoNum type="arabicPeriod" startAt="2"/>
              <a:tabLst>
                <a:tab pos="457200" algn="l"/>
                <a:tab pos="800100" algn="l"/>
                <a:tab pos="1143000" algn="l"/>
                <a:tab pos="1371600" algn="l"/>
              </a:tabLst>
              <a:defRPr/>
            </a:pPr>
            <a:r>
              <a:rPr lang="en-US" sz="1800" kern="0" dirty="0" smtClean="0">
                <a:solidFill>
                  <a:srgbClr val="00529F"/>
                </a:solidFill>
                <a:latin typeface="+mn-lt"/>
                <a:ea typeface="+mn-ea"/>
              </a:rPr>
              <a:t>State Air Requirements</a:t>
            </a:r>
          </a:p>
          <a:p>
            <a:pPr marL="228600" lvl="1" algn="just" eaLnBrk="1" hangingPunct="1">
              <a:spcBef>
                <a:spcPct val="20000"/>
              </a:spcBef>
              <a:tabLst>
                <a:tab pos="457200" algn="l"/>
                <a:tab pos="800100" algn="l"/>
                <a:tab pos="1143000" algn="l"/>
                <a:tab pos="1371600" algn="l"/>
              </a:tabLst>
              <a:defRPr/>
            </a:pPr>
            <a:r>
              <a:rPr lang="en-US" sz="1800" kern="0" dirty="0">
                <a:solidFill>
                  <a:srgbClr val="00529F"/>
                </a:solidFill>
                <a:latin typeface="+mn-lt"/>
                <a:ea typeface="+mn-ea"/>
              </a:rPr>
              <a:t>	</a:t>
            </a:r>
            <a:r>
              <a:rPr lang="en-US" sz="1800" kern="0" dirty="0" smtClean="0">
                <a:solidFill>
                  <a:srgbClr val="00529F"/>
                </a:solidFill>
                <a:latin typeface="+mn-lt"/>
                <a:ea typeface="+mn-ea"/>
              </a:rPr>
              <a:t>	a.	Permitting</a:t>
            </a:r>
          </a:p>
          <a:p>
            <a:pPr marL="228600" lvl="1" algn="just" eaLnBrk="1" hangingPunct="1">
              <a:spcBef>
                <a:spcPct val="20000"/>
              </a:spcBef>
              <a:tabLst>
                <a:tab pos="457200" algn="l"/>
                <a:tab pos="800100" algn="l"/>
                <a:tab pos="1143000" algn="l"/>
                <a:tab pos="1371600" algn="l"/>
              </a:tabLst>
              <a:defRPr/>
            </a:pPr>
            <a:r>
              <a:rPr lang="en-US" sz="1800" kern="0" noProof="0" dirty="0">
                <a:solidFill>
                  <a:srgbClr val="00529F"/>
                </a:solidFill>
                <a:latin typeface="+mn-lt"/>
                <a:ea typeface="+mn-ea"/>
              </a:rPr>
              <a:t>	</a:t>
            </a:r>
            <a:r>
              <a:rPr lang="en-US" sz="1800" kern="0" noProof="0" dirty="0" smtClean="0">
                <a:solidFill>
                  <a:srgbClr val="00529F"/>
                </a:solidFill>
                <a:latin typeface="+mn-lt"/>
                <a:ea typeface="+mn-ea"/>
              </a:rPr>
              <a:t>		i.  Potential Emission Sources</a:t>
            </a:r>
          </a:p>
          <a:p>
            <a:pPr marL="228600" lvl="1" algn="just" eaLnBrk="1" hangingPunct="1">
              <a:spcBef>
                <a:spcPct val="20000"/>
              </a:spcBef>
              <a:tabLst>
                <a:tab pos="457200" algn="l"/>
                <a:tab pos="800100" algn="l"/>
                <a:tab pos="1143000" algn="l"/>
                <a:tab pos="1371600" algn="l"/>
              </a:tabLst>
              <a:defRPr/>
            </a:pPr>
            <a:r>
              <a:rPr lang="en-US" sz="1800" kern="0" dirty="0">
                <a:solidFill>
                  <a:srgbClr val="00529F"/>
                </a:solidFill>
                <a:latin typeface="+mn-lt"/>
                <a:ea typeface="+mn-ea"/>
              </a:rPr>
              <a:t>	</a:t>
            </a:r>
            <a:r>
              <a:rPr lang="en-US" sz="1800" kern="0" dirty="0" smtClean="0">
                <a:solidFill>
                  <a:srgbClr val="00529F"/>
                </a:solidFill>
                <a:latin typeface="+mn-lt"/>
                <a:ea typeface="+mn-ea"/>
              </a:rPr>
              <a:t>			A.  Boilers/Generators/Heating Units</a:t>
            </a:r>
          </a:p>
          <a:p>
            <a:pPr marL="228600" lvl="1" algn="just" eaLnBrk="1" hangingPunct="1">
              <a:spcBef>
                <a:spcPct val="20000"/>
              </a:spcBef>
              <a:tabLst>
                <a:tab pos="457200" algn="l"/>
                <a:tab pos="800100" algn="l"/>
                <a:tab pos="1143000" algn="l"/>
                <a:tab pos="1371600" algn="l"/>
              </a:tabLst>
              <a:defRPr/>
            </a:pPr>
            <a:r>
              <a:rPr lang="en-US" sz="1800" kern="0" noProof="0" dirty="0">
                <a:solidFill>
                  <a:srgbClr val="00529F"/>
                </a:solidFill>
                <a:latin typeface="+mn-lt"/>
                <a:ea typeface="+mn-ea"/>
              </a:rPr>
              <a:t>	</a:t>
            </a:r>
            <a:r>
              <a:rPr lang="en-US" sz="1800" kern="0" noProof="0" dirty="0" smtClean="0">
                <a:solidFill>
                  <a:srgbClr val="00529F"/>
                </a:solidFill>
                <a:latin typeface="+mn-lt"/>
                <a:ea typeface="+mn-ea"/>
              </a:rPr>
              <a:t>			B.	Processing/Use of Solvents for Extraction 						(volatile organic compounds)</a:t>
            </a:r>
          </a:p>
          <a:p>
            <a:pPr marL="228600" lvl="1" algn="just" eaLnBrk="1" hangingPunct="1">
              <a:spcBef>
                <a:spcPct val="20000"/>
              </a:spcBef>
              <a:tabLst>
                <a:tab pos="457200" algn="l"/>
                <a:tab pos="800100" algn="l"/>
                <a:tab pos="1143000" algn="l"/>
                <a:tab pos="1371600" algn="l"/>
              </a:tabLst>
              <a:defRPr/>
            </a:pPr>
            <a:r>
              <a:rPr lang="en-US" sz="1800" kern="0" dirty="0">
                <a:solidFill>
                  <a:srgbClr val="00529F"/>
                </a:solidFill>
                <a:latin typeface="+mn-lt"/>
                <a:ea typeface="+mn-ea"/>
              </a:rPr>
              <a:t>	</a:t>
            </a:r>
            <a:r>
              <a:rPr lang="en-US" sz="1800" kern="0" dirty="0" smtClean="0">
                <a:solidFill>
                  <a:srgbClr val="00529F"/>
                </a:solidFill>
                <a:latin typeface="+mn-lt"/>
                <a:ea typeface="+mn-ea"/>
              </a:rPr>
              <a:t>	b.	Odor Issues</a:t>
            </a:r>
            <a:r>
              <a:rPr lang="en-US" sz="1800" kern="0" noProof="0" dirty="0" smtClean="0">
                <a:solidFill>
                  <a:srgbClr val="00529F"/>
                </a:solidFill>
                <a:latin typeface="+mn-lt"/>
                <a:ea typeface="+mn-ea"/>
              </a:rPr>
              <a:t>	</a:t>
            </a:r>
            <a:r>
              <a:rPr lang="en-US" sz="1800" kern="0" dirty="0">
                <a:solidFill>
                  <a:srgbClr val="00529F"/>
                </a:solidFill>
                <a:latin typeface="+mn-lt"/>
                <a:ea typeface="+mn-ea"/>
              </a:rPr>
              <a:t>		</a:t>
            </a: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z="900" smtClean="0"/>
              <a:pPr>
                <a:defRPr/>
              </a:pPr>
              <a:t>22</a:t>
            </a:fld>
            <a:endParaRPr lang="en-US" sz="900" dirty="0"/>
          </a:p>
        </p:txBody>
      </p:sp>
    </p:spTree>
    <p:extLst>
      <p:ext uri="{BB962C8B-B14F-4D97-AF65-F5344CB8AC3E}">
        <p14:creationId xmlns:p14="http://schemas.microsoft.com/office/powerpoint/2010/main" val="13803616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endParaRPr kumimoji="0" lang="en-US" sz="4400" b="1" i="0" u="none" strike="noStrike" kern="0" cap="none" spc="0" normalizeH="0" baseline="0" noProof="0" dirty="0" smtClean="0">
              <a:ln>
                <a:noFill/>
              </a:ln>
              <a:solidFill>
                <a:srgbClr val="808000"/>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020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1" algn="just" eaLnBrk="1" hangingPunct="1">
              <a:spcBef>
                <a:spcPct val="20000"/>
              </a:spcBef>
              <a:tabLst>
                <a:tab pos="457200" algn="l"/>
              </a:tabLst>
              <a:defRPr/>
            </a:pPr>
            <a:r>
              <a:rPr lang="en-US" sz="1800" kern="0" dirty="0" smtClean="0">
                <a:solidFill>
                  <a:srgbClr val="00529F"/>
                </a:solidFill>
              </a:rPr>
              <a:t>3.	Solid Waste Management Requirements</a:t>
            </a:r>
          </a:p>
          <a:p>
            <a:pPr marL="1485900" lvl="2" indent="-342900" algn="just" eaLnBrk="1" hangingPunct="1">
              <a:spcBef>
                <a:spcPct val="20000"/>
              </a:spcBef>
              <a:buFont typeface="+mj-lt"/>
              <a:buAutoNum type="alphaLcPeriod"/>
              <a:tabLst>
                <a:tab pos="457200" algn="l"/>
                <a:tab pos="800100" algn="l"/>
                <a:tab pos="914400" algn="l"/>
              </a:tabLst>
              <a:defRPr/>
            </a:pPr>
            <a:r>
              <a:rPr lang="en-US" sz="1800" kern="0" dirty="0" smtClean="0">
                <a:solidFill>
                  <a:srgbClr val="00529F"/>
                </a:solidFill>
              </a:rPr>
              <a:t>Restrictions on availability of composting for marijuana-related solid waste such as vegetative material and used plant growth soil</a:t>
            </a:r>
          </a:p>
          <a:p>
            <a:pPr marL="1485900" lvl="2" indent="-342900" algn="just" eaLnBrk="1" hangingPunct="1">
              <a:spcBef>
                <a:spcPct val="20000"/>
              </a:spcBef>
              <a:buFont typeface="+mj-lt"/>
              <a:buAutoNum type="alphaLcPeriod"/>
              <a:tabLst>
                <a:tab pos="457200" algn="l"/>
                <a:tab pos="800100" algn="l"/>
                <a:tab pos="914400" algn="l"/>
              </a:tabLst>
              <a:defRPr/>
            </a:pPr>
            <a:r>
              <a:rPr lang="en-US" sz="1800" kern="0" dirty="0" smtClean="0">
                <a:solidFill>
                  <a:srgbClr val="00529F"/>
                </a:solidFill>
              </a:rPr>
              <a:t>Restrictions on availability of landfills, transfer facilities, or transport for marijuana-related waste</a:t>
            </a:r>
            <a:r>
              <a:rPr lang="en-US" sz="1800" kern="0" dirty="0">
                <a:solidFill>
                  <a:srgbClr val="00529F"/>
                </a:solidFill>
              </a:rPr>
              <a:t>	</a:t>
            </a:r>
            <a:endParaRPr lang="en-US" sz="1800" kern="0" dirty="0" smtClean="0">
              <a:solidFill>
                <a:srgbClr val="00529F"/>
              </a:solidFill>
            </a:endParaRPr>
          </a:p>
          <a:p>
            <a:pPr marL="228600" lvl="0" algn="just" eaLnBrk="1" hangingPunct="1">
              <a:spcBef>
                <a:spcPct val="20000"/>
              </a:spcBef>
              <a:tabLst>
                <a:tab pos="457200" algn="l"/>
                <a:tab pos="800100" algn="l"/>
              </a:tabLst>
              <a:defRPr/>
            </a:pPr>
            <a:endParaRPr lang="en-US" sz="1800" kern="0" dirty="0">
              <a:solidFill>
                <a:srgbClr val="00529F"/>
              </a:solidFill>
            </a:endParaRPr>
          </a:p>
          <a:p>
            <a:pPr marL="914400" lvl="1" indent="-457200" algn="just" eaLnBrk="1" hangingPunct="1">
              <a:spcBef>
                <a:spcPct val="20000"/>
              </a:spcBef>
              <a:buAutoNum type="arabicPeriod" startAt="4"/>
              <a:tabLst>
                <a:tab pos="457200" algn="l"/>
                <a:tab pos="800100" algn="l"/>
              </a:tabLst>
              <a:defRPr/>
            </a:pPr>
            <a:r>
              <a:rPr lang="en-US" sz="1800" kern="0" dirty="0" smtClean="0">
                <a:solidFill>
                  <a:srgbClr val="00529F"/>
                </a:solidFill>
              </a:rPr>
              <a:t>Hazardous Waste Management Requirements</a:t>
            </a:r>
          </a:p>
          <a:p>
            <a:pPr marL="1485900" lvl="0" indent="-342900" algn="just" eaLnBrk="1" hangingPunct="1">
              <a:spcBef>
                <a:spcPct val="20000"/>
              </a:spcBef>
              <a:buFont typeface="+mj-lt"/>
              <a:buAutoNum type="alphaLcPeriod"/>
              <a:tabLst>
                <a:tab pos="457200" algn="l"/>
                <a:tab pos="571500" algn="l"/>
                <a:tab pos="800100" algn="l"/>
              </a:tabLst>
              <a:defRPr/>
            </a:pPr>
            <a:r>
              <a:rPr lang="en-US" sz="1800" kern="0" dirty="0" smtClean="0">
                <a:solidFill>
                  <a:srgbClr val="00529F"/>
                </a:solidFill>
              </a:rPr>
              <a:t>Marijuana processing and cultivation activities can generate hazardous wastes (discarded solvents, chemicals, etc.) triggering Resource Conservation and Recovery Act (“RCRA”) Subtitle C (or state equivalent) requirements		</a:t>
            </a:r>
            <a:endParaRPr lang="en-US" sz="1800" kern="0" dirty="0">
              <a:solidFill>
                <a:srgbClr val="00529F"/>
              </a:solidFill>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z="900" smtClean="0"/>
              <a:pPr>
                <a:defRPr/>
              </a:pPr>
              <a:t>23</a:t>
            </a:fld>
            <a:endParaRPr lang="en-US" sz="900" dirty="0"/>
          </a:p>
        </p:txBody>
      </p:sp>
    </p:spTree>
    <p:extLst>
      <p:ext uri="{BB962C8B-B14F-4D97-AF65-F5344CB8AC3E}">
        <p14:creationId xmlns:p14="http://schemas.microsoft.com/office/powerpoint/2010/main" val="34489830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3810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endParaRPr kumimoji="0" lang="en-US" sz="4400" b="1" i="0" u="none" strike="noStrike" kern="0" cap="none" spc="0" normalizeH="0" baseline="0" noProof="0" dirty="0" smtClean="0">
              <a:ln>
                <a:noFill/>
              </a:ln>
              <a:solidFill>
                <a:srgbClr val="808000"/>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020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914400" lvl="1" indent="-457200" eaLnBrk="1" hangingPunct="1">
              <a:spcBef>
                <a:spcPct val="20000"/>
              </a:spcBef>
              <a:buAutoNum type="arabicPeriod" startAt="5"/>
              <a:tabLst>
                <a:tab pos="457200" algn="l"/>
              </a:tabLst>
              <a:defRPr/>
            </a:pPr>
            <a:r>
              <a:rPr lang="en-US" sz="1600" kern="0" dirty="0" smtClean="0">
                <a:solidFill>
                  <a:srgbClr val="00529F"/>
                </a:solidFill>
              </a:rPr>
              <a:t>State Wastewater Requirements</a:t>
            </a:r>
          </a:p>
          <a:p>
            <a:pPr marL="1257300" lvl="1" indent="-342900" eaLnBrk="1" hangingPunct="1">
              <a:spcBef>
                <a:spcPct val="20000"/>
              </a:spcBef>
              <a:buFont typeface="+mj-lt"/>
              <a:buAutoNum type="alphaLcPeriod"/>
              <a:defRPr/>
            </a:pPr>
            <a:r>
              <a:rPr lang="en-US" sz="1600" kern="0" dirty="0" smtClean="0">
                <a:solidFill>
                  <a:srgbClr val="00529F"/>
                </a:solidFill>
              </a:rPr>
              <a:t>Clean Water Act/National Pollution Discharge Elimination System permits for direct discharges from cultivation/processing structures into waterbodies</a:t>
            </a:r>
          </a:p>
          <a:p>
            <a:pPr marL="1257300" lvl="1" indent="-342900" eaLnBrk="1" hangingPunct="1">
              <a:spcBef>
                <a:spcPct val="20000"/>
              </a:spcBef>
              <a:buFont typeface="+mj-lt"/>
              <a:buAutoNum type="alphaLcPeriod"/>
              <a:defRPr/>
            </a:pPr>
            <a:r>
              <a:rPr lang="en-US" sz="1600" kern="0" dirty="0" smtClean="0">
                <a:solidFill>
                  <a:srgbClr val="00529F"/>
                </a:solidFill>
              </a:rPr>
              <a:t>Clean Water Act/Pretreatment Requirements imposed on cultivation/processing structures discharging into municipal wastewater treatment plants</a:t>
            </a:r>
          </a:p>
          <a:p>
            <a:pPr marL="914400" lvl="1" indent="-342900" eaLnBrk="1" hangingPunct="1">
              <a:spcBef>
                <a:spcPct val="20000"/>
              </a:spcBef>
              <a:buAutoNum type="arabicPeriod" startAt="6"/>
              <a:defRPr/>
            </a:pPr>
            <a:r>
              <a:rPr lang="en-US" sz="1600" kern="0" dirty="0" smtClean="0">
                <a:solidFill>
                  <a:srgbClr val="00529F"/>
                </a:solidFill>
              </a:rPr>
              <a:t>Fire Codes</a:t>
            </a:r>
          </a:p>
          <a:p>
            <a:pPr marL="1257300" lvl="1" indent="-342900" eaLnBrk="1" hangingPunct="1">
              <a:spcBef>
                <a:spcPct val="20000"/>
              </a:spcBef>
              <a:buFont typeface="+mj-lt"/>
              <a:buAutoNum type="alphaLcPeriod"/>
              <a:tabLst>
                <a:tab pos="1257300" algn="l"/>
              </a:tabLst>
              <a:defRPr/>
            </a:pPr>
            <a:r>
              <a:rPr lang="en-US" sz="1600" kern="0" dirty="0" smtClean="0">
                <a:solidFill>
                  <a:srgbClr val="00529F"/>
                </a:solidFill>
              </a:rPr>
              <a:t>National Fire Protection Association</a:t>
            </a:r>
          </a:p>
          <a:p>
            <a:pPr marL="1657350" lvl="1" indent="-400050" eaLnBrk="1" hangingPunct="1">
              <a:spcBef>
                <a:spcPct val="20000"/>
              </a:spcBef>
              <a:buAutoNum type="romanLcPeriod"/>
              <a:tabLst>
                <a:tab pos="1485900" algn="l"/>
              </a:tabLst>
              <a:defRPr/>
            </a:pPr>
            <a:r>
              <a:rPr lang="en-US" sz="1600" kern="0" dirty="0" smtClean="0">
                <a:solidFill>
                  <a:srgbClr val="00529F"/>
                </a:solidFill>
              </a:rPr>
              <a:t>National Fire Protection Association (“NFPA”) task group developing specific Chapter for cultivation/processing facilities</a:t>
            </a:r>
          </a:p>
          <a:p>
            <a:pPr marL="1657350" lvl="1" indent="-400050" eaLnBrk="1" hangingPunct="1">
              <a:spcBef>
                <a:spcPct val="20000"/>
              </a:spcBef>
              <a:buAutoNum type="romanLcPeriod"/>
              <a:tabLst>
                <a:tab pos="1485900" algn="l"/>
              </a:tabLst>
              <a:defRPr/>
            </a:pPr>
            <a:r>
              <a:rPr lang="en-US" sz="1600" kern="0" dirty="0" smtClean="0">
                <a:solidFill>
                  <a:srgbClr val="00529F"/>
                </a:solidFill>
              </a:rPr>
              <a:t>NFPA draft report issued in Fall 2016 titled “Marijuana, Growing, Processing and Extraction Facilities”</a:t>
            </a:r>
          </a:p>
          <a:p>
            <a:pPr marL="1657350" lvl="1" indent="-400050" eaLnBrk="1" hangingPunct="1">
              <a:spcBef>
                <a:spcPct val="20000"/>
              </a:spcBef>
              <a:buAutoNum type="romanLcPeriod"/>
              <a:tabLst>
                <a:tab pos="1485900" algn="l"/>
              </a:tabLst>
              <a:defRPr/>
            </a:pPr>
            <a:r>
              <a:rPr lang="en-US" sz="1600" kern="0" dirty="0" smtClean="0">
                <a:solidFill>
                  <a:srgbClr val="00529F"/>
                </a:solidFill>
              </a:rPr>
              <a:t>NFPA 58 (Liquefied petroleum gas)</a:t>
            </a:r>
          </a:p>
          <a:p>
            <a:pPr marL="914400" lvl="1" eaLnBrk="1" hangingPunct="1">
              <a:spcBef>
                <a:spcPct val="20000"/>
              </a:spcBef>
              <a:tabLst>
                <a:tab pos="1485900" algn="l"/>
              </a:tabLst>
              <a:defRPr/>
            </a:pPr>
            <a:r>
              <a:rPr lang="en-US" sz="1600" kern="0" dirty="0" smtClean="0">
                <a:solidFill>
                  <a:srgbClr val="00529F"/>
                </a:solidFill>
              </a:rPr>
              <a:t>b.   Local/State Fire Codes</a:t>
            </a:r>
          </a:p>
          <a:p>
            <a:pPr marL="1257300" lvl="1" eaLnBrk="1" hangingPunct="1">
              <a:spcBef>
                <a:spcPct val="20000"/>
              </a:spcBef>
              <a:tabLst>
                <a:tab pos="1485900" algn="l"/>
              </a:tabLst>
              <a:defRPr/>
            </a:pPr>
            <a:endParaRPr lang="en-US" sz="1800" kern="0" dirty="0" smtClean="0">
              <a:solidFill>
                <a:srgbClr val="00529F"/>
              </a:solidFill>
            </a:endParaRPr>
          </a:p>
          <a:p>
            <a:pPr marL="914400" lvl="1" eaLnBrk="1" hangingPunct="1">
              <a:spcBef>
                <a:spcPct val="20000"/>
              </a:spcBef>
              <a:tabLst>
                <a:tab pos="1203325" algn="l"/>
              </a:tabLst>
              <a:defRPr/>
            </a:pPr>
            <a:r>
              <a:rPr lang="en-US" sz="1800" kern="0" dirty="0">
                <a:solidFill>
                  <a:srgbClr val="00529F"/>
                </a:solidFill>
              </a:rPr>
              <a:t>	</a:t>
            </a:r>
            <a:r>
              <a:rPr lang="en-US" sz="1800" kern="0" dirty="0" smtClean="0">
                <a:solidFill>
                  <a:srgbClr val="00529F"/>
                </a:solidFill>
              </a:rPr>
              <a:t>	</a:t>
            </a:r>
          </a:p>
          <a:p>
            <a:pPr lvl="1" eaLnBrk="1" hangingPunct="1">
              <a:spcBef>
                <a:spcPct val="20000"/>
              </a:spcBef>
              <a:defRPr/>
            </a:pPr>
            <a:r>
              <a:rPr lang="en-US" sz="1800" kern="0" dirty="0" smtClean="0">
                <a:solidFill>
                  <a:srgbClr val="00529F"/>
                </a:solidFill>
              </a:rPr>
              <a:t>			</a:t>
            </a:r>
            <a:endParaRPr lang="en-US" sz="1800" kern="0" dirty="0">
              <a:solidFill>
                <a:srgbClr val="00529F"/>
              </a:solidFill>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z="900" smtClean="0"/>
              <a:pPr>
                <a:defRPr/>
              </a:pPr>
              <a:t>24</a:t>
            </a:fld>
            <a:endParaRPr lang="en-US" sz="900" dirty="0"/>
          </a:p>
        </p:txBody>
      </p:sp>
    </p:spTree>
    <p:extLst>
      <p:ext uri="{BB962C8B-B14F-4D97-AF65-F5344CB8AC3E}">
        <p14:creationId xmlns:p14="http://schemas.microsoft.com/office/powerpoint/2010/main" val="2448407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6" descr="mws_background"/>
          <p:cNvPicPr>
            <a:picLocks noChangeAspect="1" noChangeArrowheads="1"/>
          </p:cNvPicPr>
          <p:nvPr/>
        </p:nvPicPr>
        <p:blipFill>
          <a:blip r:embed="rId3" cstate="print"/>
          <a:srcRect/>
          <a:stretch>
            <a:fillRect/>
          </a:stretch>
        </p:blipFill>
        <p:spPr bwMode="auto">
          <a:xfrm>
            <a:off x="0" y="0"/>
            <a:ext cx="9145588" cy="6859588"/>
          </a:xfrm>
          <a:prstGeom prst="rect">
            <a:avLst/>
          </a:prstGeom>
          <a:noFill/>
          <a:ln w="9525">
            <a:noFill/>
            <a:miter lim="800000"/>
            <a:headEnd/>
            <a:tailEnd/>
          </a:ln>
        </p:spPr>
      </p:pic>
      <p:sp>
        <p:nvSpPr>
          <p:cNvPr id="5123" name="Rectangle 1030"/>
          <p:cNvSpPr>
            <a:spLocks noGrp="1" noChangeArrowheads="1"/>
          </p:cNvSpPr>
          <p:nvPr>
            <p:ph type="ctrTitle"/>
          </p:nvPr>
        </p:nvSpPr>
        <p:spPr>
          <a:xfrm>
            <a:off x="685800" y="2362200"/>
            <a:ext cx="7772400" cy="2209800"/>
          </a:xfrm>
          <a:noFill/>
        </p:spPr>
        <p:txBody>
          <a:bodyPr/>
          <a:lstStyle/>
          <a:p>
            <a:pPr eaLnBrk="1" hangingPunct="1"/>
            <a:r>
              <a:rPr lang="en-US" sz="3600" b="1" dirty="0" smtClean="0">
                <a:solidFill>
                  <a:schemeClr val="bg1"/>
                </a:solidFill>
                <a:latin typeface="HelveticaNeueLT Com 25 UltLt" pitchFamily="34" charset="0"/>
              </a:rPr>
              <a:t>Arkansas Environmental Energy</a:t>
            </a:r>
            <a:br>
              <a:rPr lang="en-US" sz="3600" b="1" dirty="0" smtClean="0">
                <a:solidFill>
                  <a:schemeClr val="bg1"/>
                </a:solidFill>
                <a:latin typeface="HelveticaNeueLT Com 25 UltLt" pitchFamily="34" charset="0"/>
              </a:rPr>
            </a:br>
            <a:r>
              <a:rPr lang="en-US" sz="3600" b="1" dirty="0" smtClean="0">
                <a:solidFill>
                  <a:schemeClr val="bg1"/>
                </a:solidFill>
                <a:latin typeface="HelveticaNeueLT Com 25 UltLt" pitchFamily="34" charset="0"/>
              </a:rPr>
              <a:t>and Water Log Blog</a:t>
            </a:r>
            <a:br>
              <a:rPr lang="en-US" sz="3600" b="1" dirty="0" smtClean="0">
                <a:solidFill>
                  <a:schemeClr val="bg1"/>
                </a:solidFill>
                <a:latin typeface="HelveticaNeueLT Com 25 UltLt" pitchFamily="34" charset="0"/>
              </a:rPr>
            </a:br>
            <a:r>
              <a:rPr lang="en-US" sz="3600" b="1" dirty="0">
                <a:solidFill>
                  <a:schemeClr val="bg1"/>
                </a:solidFill>
                <a:latin typeface="HelveticaNeueLT Com 25 UltLt" pitchFamily="34" charset="0"/>
              </a:rPr>
              <a:t/>
            </a:r>
            <a:br>
              <a:rPr lang="en-US" sz="3600" b="1" dirty="0">
                <a:solidFill>
                  <a:schemeClr val="bg1"/>
                </a:solidFill>
                <a:latin typeface="HelveticaNeueLT Com 25 UltLt" pitchFamily="34" charset="0"/>
              </a:rPr>
            </a:br>
            <a:r>
              <a:rPr lang="en-US" sz="2800" b="1" dirty="0" smtClean="0">
                <a:solidFill>
                  <a:schemeClr val="bg1"/>
                </a:solidFill>
                <a:latin typeface="HelveticaNeueLT Com 25 UltLt" pitchFamily="34" charset="0"/>
                <a:hlinkClick r:id="rId4"/>
              </a:rPr>
              <a:t>http://www.mitchellwilliamslaw.com/blog</a:t>
            </a:r>
            <a:r>
              <a:rPr lang="en-US" sz="2800" b="1" dirty="0" smtClean="0">
                <a:solidFill>
                  <a:schemeClr val="bg1"/>
                </a:solidFill>
                <a:latin typeface="HelveticaNeueLT Com 25 UltLt" pitchFamily="34" charset="0"/>
              </a:rPr>
              <a:t/>
            </a:r>
            <a:br>
              <a:rPr lang="en-US" sz="2800" b="1" dirty="0" smtClean="0">
                <a:solidFill>
                  <a:schemeClr val="bg1"/>
                </a:solidFill>
                <a:latin typeface="HelveticaNeueLT Com 25 UltLt" pitchFamily="34" charset="0"/>
              </a:rPr>
            </a:br>
            <a:r>
              <a:rPr lang="en-US" sz="2800" b="1" dirty="0">
                <a:solidFill>
                  <a:schemeClr val="bg1"/>
                </a:solidFill>
                <a:latin typeface="HelveticaNeueLT Com 25 UltLt" pitchFamily="34" charset="0"/>
              </a:rPr>
              <a:t/>
            </a:r>
            <a:br>
              <a:rPr lang="en-US" sz="2800" b="1" dirty="0">
                <a:solidFill>
                  <a:schemeClr val="bg1"/>
                </a:solidFill>
                <a:latin typeface="HelveticaNeueLT Com 25 UltLt" pitchFamily="34" charset="0"/>
              </a:rPr>
            </a:br>
            <a:r>
              <a:rPr lang="en-US" sz="2800" b="1" dirty="0" smtClean="0">
                <a:solidFill>
                  <a:schemeClr val="bg1"/>
                </a:solidFill>
                <a:latin typeface="HelveticaNeueLT Com 25 UltLt" pitchFamily="34" charset="0"/>
              </a:rPr>
              <a:t>Three combined posts every business day addressing federal/Arkansas legislation, regulation, administrative/judicial decisions and personnel transitions</a:t>
            </a:r>
          </a:p>
        </p:txBody>
      </p:sp>
      <p:sp>
        <p:nvSpPr>
          <p:cNvPr id="2" name="Slide Number Placeholder 1"/>
          <p:cNvSpPr>
            <a:spLocks noGrp="1"/>
          </p:cNvSpPr>
          <p:nvPr>
            <p:ph type="sldNum" sz="quarter" idx="12"/>
          </p:nvPr>
        </p:nvSpPr>
        <p:spPr/>
        <p:txBody>
          <a:bodyPr/>
          <a:lstStyle/>
          <a:p>
            <a:pPr>
              <a:defRPr/>
            </a:pPr>
            <a:fld id="{9567E7CF-E1C7-4EFD-B6F4-83A3CE20783A}" type="slidenum">
              <a:rPr lang="en-US" sz="900" smtClean="0"/>
              <a:pPr>
                <a:defRPr/>
              </a:pPr>
              <a:t>3</a:t>
            </a:fld>
            <a:endParaRPr lang="en-US" sz="900" dirty="0"/>
          </a:p>
        </p:txBody>
      </p:sp>
    </p:spTree>
    <p:extLst>
      <p:ext uri="{BB962C8B-B14F-4D97-AF65-F5344CB8AC3E}">
        <p14:creationId xmlns:p14="http://schemas.microsoft.com/office/powerpoint/2010/main" val="16364799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762000" y="2286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4400" b="1" kern="0" dirty="0" smtClean="0">
                <a:solidFill>
                  <a:schemeClr val="bg1"/>
                </a:solidFill>
                <a:latin typeface="HelveticaNeueLT Com 25 UltLt" pitchFamily="34" charset="0"/>
                <a:ea typeface="+mj-ea"/>
                <a:cs typeface="+mj-cs"/>
              </a:rPr>
              <a:t>Arkansas Medical </a:t>
            </a:r>
            <a:r>
              <a:rPr lang="en-US" sz="4400" b="1" kern="0" dirty="0">
                <a:solidFill>
                  <a:schemeClr val="bg1"/>
                </a:solidFill>
                <a:latin typeface="HelveticaNeueLT Com 25 UltLt" pitchFamily="34" charset="0"/>
                <a:ea typeface="+mj-ea"/>
                <a:cs typeface="+mj-cs"/>
              </a:rPr>
              <a:t>Marijuana Amendment</a:t>
            </a:r>
            <a:endParaRPr kumimoji="0" lang="en-US" sz="44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020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65760" lvl="0" indent="-256032" algn="just" eaLnBrk="1" fontAlgn="auto" hangingPunct="1">
              <a:spcBef>
                <a:spcPts val="400"/>
              </a:spcBef>
              <a:spcAft>
                <a:spcPts val="0"/>
              </a:spcAft>
              <a:buClr>
                <a:srgbClr val="2DA2BF"/>
              </a:buClr>
              <a:buSzPct val="68000"/>
              <a:buFont typeface="Wingdings 3"/>
              <a:buChar char=""/>
            </a:pPr>
            <a:r>
              <a:rPr lang="en-US" sz="1800" kern="0" dirty="0">
                <a:solidFill>
                  <a:srgbClr val="00529F"/>
                </a:solidFill>
                <a:latin typeface="+mn-lt"/>
                <a:ea typeface="+mn-ea"/>
              </a:rPr>
              <a:t>Decriminalizes (from a state [Arkansas] standpoint) certain use of marijuana</a:t>
            </a:r>
          </a:p>
          <a:p>
            <a:pPr marL="365760" lvl="0" indent="-256032" algn="just" eaLnBrk="1" fontAlgn="auto" hangingPunct="1">
              <a:spcBef>
                <a:spcPts val="400"/>
              </a:spcBef>
              <a:spcAft>
                <a:spcPts val="0"/>
              </a:spcAft>
              <a:buClr>
                <a:srgbClr val="2DA2BF"/>
              </a:buClr>
              <a:buSzPct val="68000"/>
              <a:buFont typeface="Wingdings 3"/>
              <a:buChar char=""/>
            </a:pPr>
            <a:r>
              <a:rPr lang="en-US" sz="1800" kern="0" dirty="0" smtClean="0">
                <a:solidFill>
                  <a:srgbClr val="00529F"/>
                </a:solidFill>
                <a:latin typeface="+mn-lt"/>
                <a:ea typeface="+mn-ea"/>
              </a:rPr>
              <a:t>Establishment </a:t>
            </a:r>
            <a:r>
              <a:rPr lang="en-US" sz="1800" kern="0" dirty="0">
                <a:solidFill>
                  <a:srgbClr val="00529F"/>
                </a:solidFill>
                <a:latin typeface="+mn-lt"/>
                <a:ea typeface="+mn-ea"/>
              </a:rPr>
              <a:t>of regulation of cultivators and dispensaries</a:t>
            </a:r>
          </a:p>
          <a:p>
            <a:pPr marL="365760" lvl="0" indent="-256032" algn="just" eaLnBrk="1" fontAlgn="auto" hangingPunct="1">
              <a:spcBef>
                <a:spcPts val="400"/>
              </a:spcBef>
              <a:spcAft>
                <a:spcPts val="0"/>
              </a:spcAft>
              <a:buClr>
                <a:srgbClr val="2DA2BF"/>
              </a:buClr>
              <a:buSzPct val="68000"/>
              <a:buFont typeface="Wingdings 3"/>
              <a:buChar char=""/>
            </a:pPr>
            <a:r>
              <a:rPr lang="en-US" sz="1800" kern="0" dirty="0" smtClean="0">
                <a:solidFill>
                  <a:srgbClr val="00529F"/>
                </a:solidFill>
                <a:latin typeface="+mn-lt"/>
                <a:ea typeface="+mn-ea"/>
              </a:rPr>
              <a:t>Does </a:t>
            </a:r>
            <a:r>
              <a:rPr lang="en-US" sz="1800" kern="0" dirty="0">
                <a:solidFill>
                  <a:srgbClr val="00529F"/>
                </a:solidFill>
                <a:latin typeface="+mn-lt"/>
                <a:ea typeface="+mn-ea"/>
              </a:rPr>
              <a:t>not require “Employer to accommodate the ingestion of marijuana in a workplace or an employee working under the influence of marijuana.”</a:t>
            </a:r>
          </a:p>
          <a:p>
            <a:pPr marL="365760" lvl="0" indent="-256032" algn="just" eaLnBrk="1" fontAlgn="auto" hangingPunct="1">
              <a:spcBef>
                <a:spcPts val="400"/>
              </a:spcBef>
              <a:spcAft>
                <a:spcPts val="0"/>
              </a:spcAft>
              <a:buClr>
                <a:srgbClr val="2DA2BF"/>
              </a:buClr>
              <a:buSzPct val="68000"/>
              <a:buFont typeface="Wingdings 3"/>
              <a:buChar char=""/>
            </a:pPr>
            <a:r>
              <a:rPr lang="en-US" sz="1800" kern="0" dirty="0" smtClean="0">
                <a:solidFill>
                  <a:srgbClr val="00529F"/>
                </a:solidFill>
                <a:latin typeface="+mn-lt"/>
                <a:ea typeface="+mn-ea"/>
              </a:rPr>
              <a:t>Outlines </a:t>
            </a:r>
            <a:r>
              <a:rPr lang="en-US" sz="1800" kern="0" dirty="0">
                <a:solidFill>
                  <a:srgbClr val="00529F"/>
                </a:solidFill>
                <a:latin typeface="+mn-lt"/>
                <a:ea typeface="+mn-ea"/>
              </a:rPr>
              <a:t>process pursuant to which an individual can become a “Qualifying Patient” who can use medical </a:t>
            </a:r>
            <a:r>
              <a:rPr lang="en-US" sz="1800" kern="0" dirty="0" smtClean="0">
                <a:solidFill>
                  <a:srgbClr val="00529F"/>
                </a:solidFill>
                <a:latin typeface="+mn-lt"/>
                <a:ea typeface="+mn-ea"/>
              </a:rPr>
              <a:t>marijuana</a:t>
            </a:r>
          </a:p>
          <a:p>
            <a:pPr marL="365760" lvl="0" indent="-256032" algn="just" eaLnBrk="1" fontAlgn="auto" hangingPunct="1">
              <a:spcBef>
                <a:spcPts val="400"/>
              </a:spcBef>
              <a:spcAft>
                <a:spcPts val="0"/>
              </a:spcAft>
              <a:buClr>
                <a:srgbClr val="2DA2BF"/>
              </a:buClr>
              <a:buSzPct val="68000"/>
              <a:buFont typeface="Wingdings 3"/>
              <a:buChar char=""/>
            </a:pPr>
            <a:r>
              <a:rPr lang="en-US" sz="1800" kern="0" dirty="0">
                <a:solidFill>
                  <a:srgbClr val="00529F"/>
                </a:solidFill>
                <a:latin typeface="+mn-lt"/>
                <a:ea typeface="+mn-ea"/>
              </a:rPr>
              <a:t>Doctor certifies he/she has a “Qualifying Medical Condition</a:t>
            </a:r>
            <a:r>
              <a:rPr lang="en-US" sz="1800" kern="0" dirty="0" smtClean="0">
                <a:solidFill>
                  <a:srgbClr val="00529F"/>
                </a:solidFill>
                <a:latin typeface="+mn-lt"/>
                <a:ea typeface="+mn-ea"/>
              </a:rPr>
              <a:t>”</a:t>
            </a:r>
          </a:p>
          <a:p>
            <a:pPr marL="365760" lvl="0" indent="-256032" algn="just" eaLnBrk="1" fontAlgn="auto" hangingPunct="1">
              <a:spcBef>
                <a:spcPts val="400"/>
              </a:spcBef>
              <a:spcAft>
                <a:spcPts val="0"/>
              </a:spcAft>
              <a:buClr>
                <a:srgbClr val="2DA2BF"/>
              </a:buClr>
              <a:buSzPct val="68000"/>
              <a:buFont typeface="Wingdings 3"/>
              <a:buChar char=""/>
            </a:pPr>
            <a:r>
              <a:rPr lang="en-US" sz="1800" kern="0" dirty="0" smtClean="0">
                <a:solidFill>
                  <a:srgbClr val="00529F"/>
                </a:solidFill>
                <a:latin typeface="+mn-lt"/>
                <a:ea typeface="+mn-ea"/>
              </a:rPr>
              <a:t>Does restrict an employer’s ability to discriminate against Qualifying Patient unless safety sensitive position</a:t>
            </a:r>
          </a:p>
          <a:p>
            <a:pPr marL="365760" lvl="0" indent="-256032" algn="just" eaLnBrk="1" fontAlgn="auto" hangingPunct="1">
              <a:spcBef>
                <a:spcPts val="400"/>
              </a:spcBef>
              <a:spcAft>
                <a:spcPts val="0"/>
              </a:spcAft>
              <a:buClr>
                <a:srgbClr val="2DA2BF"/>
              </a:buClr>
              <a:buSzPct val="68000"/>
              <a:buFont typeface="Wingdings 3"/>
              <a:buChar char=""/>
            </a:pPr>
            <a:r>
              <a:rPr lang="en-US" sz="1800" kern="0" dirty="0" smtClean="0">
                <a:solidFill>
                  <a:srgbClr val="00529F"/>
                </a:solidFill>
                <a:latin typeface="+mn-lt"/>
                <a:ea typeface="+mn-ea"/>
              </a:rPr>
              <a:t>Alcohol Beverage Control Regulations address medical marijuana waste disposal requirements</a:t>
            </a:r>
            <a:endParaRPr lang="en-US" sz="2100" dirty="0">
              <a:solidFill>
                <a:srgbClr val="0070C0"/>
              </a:solidFill>
              <a:latin typeface="Lucida Sans Unicode"/>
              <a:ea typeface="+mn-ea"/>
            </a:endParaRPr>
          </a:p>
          <a:p>
            <a:pPr marL="365760" lvl="0" indent="-256032" algn="just" eaLnBrk="1" fontAlgn="auto" hangingPunct="1">
              <a:spcBef>
                <a:spcPts val="400"/>
              </a:spcBef>
              <a:spcAft>
                <a:spcPts val="0"/>
              </a:spcAft>
              <a:buClr>
                <a:srgbClr val="2DA2BF"/>
              </a:buClr>
              <a:buSzPct val="68000"/>
              <a:buFont typeface="Wingdings 3"/>
              <a:buChar char=""/>
            </a:pPr>
            <a:endParaRPr lang="en-US" sz="1800" kern="0" dirty="0">
              <a:solidFill>
                <a:srgbClr val="00529F"/>
              </a:solidFill>
              <a:latin typeface="+mn-lt"/>
              <a:ea typeface="+mn-ea"/>
            </a:endParaRPr>
          </a:p>
          <a:p>
            <a:pPr marL="800100" marR="0" lvl="0" indent="-571500" algn="l" defTabSz="914400" rtl="0" eaLnBrk="1" fontAlgn="base" latinLnBrk="0" hangingPunct="1">
              <a:lnSpc>
                <a:spcPct val="100000"/>
              </a:lnSpc>
              <a:spcBef>
                <a:spcPct val="20000"/>
              </a:spcBef>
              <a:spcAft>
                <a:spcPct val="0"/>
              </a:spcAft>
              <a:buClrTx/>
              <a:buSzTx/>
              <a:tabLst>
                <a:tab pos="457200" algn="l"/>
              </a:tabLst>
              <a:defRPr/>
            </a:pPr>
            <a:r>
              <a:rPr lang="en-US" sz="1800" kern="0" dirty="0">
                <a:solidFill>
                  <a:srgbClr val="00529F"/>
                </a:solidFill>
                <a:latin typeface="+mn-lt"/>
                <a:ea typeface="+mn-ea"/>
              </a:rPr>
              <a:t>		</a:t>
            </a: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z="900" smtClean="0"/>
              <a:pPr>
                <a:defRPr/>
              </a:pPr>
              <a:t>4</a:t>
            </a:fld>
            <a:endParaRPr lang="en-US" sz="900" dirty="0"/>
          </a:p>
        </p:txBody>
      </p:sp>
    </p:spTree>
    <p:extLst>
      <p:ext uri="{BB962C8B-B14F-4D97-AF65-F5344CB8AC3E}">
        <p14:creationId xmlns:p14="http://schemas.microsoft.com/office/powerpoint/2010/main" val="17219750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4000" b="1" dirty="0">
                <a:solidFill>
                  <a:schemeClr val="bg1"/>
                </a:solidFill>
                <a:effectLst>
                  <a:outerShdw blurRad="31750" dist="25400" dir="5400000" algn="tl" rotWithShape="0">
                    <a:srgbClr val="000000">
                      <a:alpha val="25000"/>
                    </a:srgbClr>
                  </a:outerShdw>
                </a:effectLst>
                <a:latin typeface="Lucida Sans Unicode"/>
                <a:ea typeface="+mj-ea"/>
                <a:cs typeface="+mj-cs"/>
              </a:rPr>
              <a:t>Not</a:t>
            </a:r>
            <a:r>
              <a:rPr lang="en-US" sz="4100" b="1" dirty="0">
                <a:solidFill>
                  <a:schemeClr val="bg1"/>
                </a:solidFill>
                <a:effectLst>
                  <a:outerShdw blurRad="31750" dist="25400" dir="5400000" algn="tl" rotWithShape="0">
                    <a:srgbClr val="000000">
                      <a:alpha val="25000"/>
                    </a:srgbClr>
                  </a:outerShdw>
                </a:effectLst>
                <a:latin typeface="Lucida Sans Unicode"/>
                <a:ea typeface="+mj-ea"/>
                <a:cs typeface="+mj-cs"/>
              </a:rPr>
              <a:t> Legal</a:t>
            </a:r>
            <a:endParaRPr kumimoji="0" lang="en-US" sz="44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020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65760" lvl="0" indent="-256032" algn="just" eaLnBrk="1" fontAlgn="auto" hangingPunct="1">
              <a:spcBef>
                <a:spcPts val="400"/>
              </a:spcBef>
              <a:spcAft>
                <a:spcPts val="0"/>
              </a:spcAft>
              <a:buClr>
                <a:srgbClr val="2DA2BF"/>
              </a:buClr>
              <a:buSzPct val="68000"/>
              <a:buFont typeface="Wingdings 3"/>
              <a:buChar char=""/>
            </a:pPr>
            <a:r>
              <a:rPr lang="en-US" kern="0" dirty="0">
                <a:solidFill>
                  <a:srgbClr val="00529F"/>
                </a:solidFill>
                <a:latin typeface="+mn-lt"/>
                <a:ea typeface="+mn-ea"/>
              </a:rPr>
              <a:t>Marijuana is still illegal at the Federal level</a:t>
            </a:r>
          </a:p>
          <a:p>
            <a:pPr marL="621792" lvl="1" indent="-228600" algn="just" eaLnBrk="1" fontAlgn="auto" hangingPunct="1">
              <a:spcBef>
                <a:spcPts val="324"/>
              </a:spcBef>
              <a:spcAft>
                <a:spcPts val="0"/>
              </a:spcAft>
              <a:buClr>
                <a:srgbClr val="2DA2BF"/>
              </a:buClr>
              <a:buFont typeface="Verdana"/>
              <a:buChar char="◦"/>
            </a:pPr>
            <a:r>
              <a:rPr lang="en-US" kern="0" dirty="0">
                <a:solidFill>
                  <a:srgbClr val="00529F"/>
                </a:solidFill>
                <a:latin typeface="+mn-lt"/>
                <a:ea typeface="+mn-ea"/>
              </a:rPr>
              <a:t>DEA Schedule I controlled substance</a:t>
            </a:r>
          </a:p>
          <a:p>
            <a:pPr marL="621792" lvl="1" indent="-228600" algn="just" eaLnBrk="1" fontAlgn="auto" hangingPunct="1">
              <a:spcBef>
                <a:spcPts val="324"/>
              </a:spcBef>
              <a:spcAft>
                <a:spcPts val="0"/>
              </a:spcAft>
              <a:buClr>
                <a:srgbClr val="2DA2BF"/>
              </a:buClr>
              <a:buFont typeface="Verdana"/>
              <a:buChar char="◦"/>
            </a:pPr>
            <a:r>
              <a:rPr lang="en-US" kern="0" dirty="0">
                <a:solidFill>
                  <a:srgbClr val="00529F"/>
                </a:solidFill>
                <a:latin typeface="+mn-lt"/>
                <a:ea typeface="+mn-ea"/>
              </a:rPr>
              <a:t>Substances in this schedule have no currently accepted medical use in the United States, a lack of accepted safety for use under medical supervision, and a high potential for abuse </a:t>
            </a:r>
          </a:p>
          <a:p>
            <a:pPr lvl="1" indent="-457200" algn="just" eaLnBrk="1" fontAlgn="auto" hangingPunct="1">
              <a:spcBef>
                <a:spcPts val="324"/>
              </a:spcBef>
              <a:spcAft>
                <a:spcPts val="0"/>
              </a:spcAft>
              <a:buClr>
                <a:srgbClr val="2DA2BF"/>
              </a:buClr>
              <a:buFont typeface="Arial" panose="020B0604020202020204" pitchFamily="34" charset="0"/>
              <a:buChar char="•"/>
            </a:pPr>
            <a:r>
              <a:rPr lang="en-US" kern="0" dirty="0">
                <a:solidFill>
                  <a:srgbClr val="00529F"/>
                </a:solidFill>
                <a:latin typeface="+mn-lt"/>
                <a:ea typeface="+mn-ea"/>
              </a:rPr>
              <a:t>Obama Administration Attorney General relaxed federal enforcement</a:t>
            </a:r>
          </a:p>
          <a:p>
            <a:pPr lvl="1" indent="-457200" algn="just" eaLnBrk="1" fontAlgn="auto" hangingPunct="1">
              <a:spcBef>
                <a:spcPts val="324"/>
              </a:spcBef>
              <a:spcAft>
                <a:spcPts val="0"/>
              </a:spcAft>
              <a:buClr>
                <a:srgbClr val="2DA2BF"/>
              </a:buClr>
              <a:buFont typeface="Arial" panose="020B0604020202020204" pitchFamily="34" charset="0"/>
              <a:buChar char="•"/>
            </a:pPr>
            <a:r>
              <a:rPr lang="en-US" kern="0" dirty="0">
                <a:solidFill>
                  <a:srgbClr val="00529F"/>
                </a:solidFill>
                <a:latin typeface="+mn-lt"/>
                <a:ea typeface="+mn-ea"/>
              </a:rPr>
              <a:t>Trump Administration sending mixed messages</a:t>
            </a:r>
          </a:p>
        </p:txBody>
      </p:sp>
      <p:sp>
        <p:nvSpPr>
          <p:cNvPr id="2" name="Slide Number Placeholder 1"/>
          <p:cNvSpPr>
            <a:spLocks noGrp="1"/>
          </p:cNvSpPr>
          <p:nvPr>
            <p:ph type="sldNum" sz="quarter" idx="12"/>
          </p:nvPr>
        </p:nvSpPr>
        <p:spPr/>
        <p:txBody>
          <a:bodyPr/>
          <a:lstStyle/>
          <a:p>
            <a:pPr>
              <a:defRPr/>
            </a:pPr>
            <a:fld id="{3A28622A-868B-4626-B788-F10EB9D3EEB5}" type="slidenum">
              <a:rPr lang="en-US" sz="900" smtClean="0"/>
              <a:pPr>
                <a:defRPr/>
              </a:pPr>
              <a:t>5</a:t>
            </a:fld>
            <a:endParaRPr lang="en-US" sz="900" dirty="0"/>
          </a:p>
        </p:txBody>
      </p:sp>
    </p:spTree>
    <p:extLst>
      <p:ext uri="{BB962C8B-B14F-4D97-AF65-F5344CB8AC3E}">
        <p14:creationId xmlns:p14="http://schemas.microsoft.com/office/powerpoint/2010/main" val="4175014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endParaRPr kumimoji="0" lang="en-US" sz="4400" b="1" i="0" u="none" strike="noStrike" kern="0" cap="none" spc="0" normalizeH="0" baseline="0" noProof="0" dirty="0" smtClean="0">
              <a:ln>
                <a:noFill/>
              </a:ln>
              <a:solidFill>
                <a:srgbClr val="808000"/>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020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just"/>
            <a:r>
              <a:rPr lang="en-US" sz="1400" kern="0" dirty="0">
                <a:solidFill>
                  <a:srgbClr val="00529F"/>
                </a:solidFill>
                <a:latin typeface="+mn-lt"/>
                <a:ea typeface="+mn-ea"/>
              </a:rPr>
              <a:t>Arkansas passage of the Arkansas Medical Marijuana Amendment (“AMMA”) of 2016 set in motion fast-paced efforts to put in place rules that will allow the cultivation, processing, dispensing, and purchase of marijuana for medicinal-related consumption.</a:t>
            </a:r>
          </a:p>
          <a:p>
            <a:pPr algn="just"/>
            <a:endParaRPr lang="en-US" sz="1400" kern="0" dirty="0">
              <a:solidFill>
                <a:srgbClr val="00529F"/>
              </a:solidFill>
              <a:latin typeface="+mn-lt"/>
              <a:ea typeface="+mn-ea"/>
            </a:endParaRPr>
          </a:p>
          <a:p>
            <a:pPr algn="just"/>
            <a:r>
              <a:rPr lang="en-US" sz="1400" kern="0" dirty="0">
                <a:solidFill>
                  <a:srgbClr val="00529F"/>
                </a:solidFill>
                <a:latin typeface="+mn-lt"/>
                <a:ea typeface="+mn-ea"/>
              </a:rPr>
              <a:t>Marijuana will likely begin to be dispensed for medicinal purposes in the next </a:t>
            </a:r>
            <a:r>
              <a:rPr lang="en-US" sz="1400" kern="0" dirty="0" smtClean="0">
                <a:solidFill>
                  <a:srgbClr val="00529F"/>
                </a:solidFill>
                <a:latin typeface="+mn-lt"/>
                <a:ea typeface="+mn-ea"/>
              </a:rPr>
              <a:t>few </a:t>
            </a:r>
            <a:r>
              <a:rPr lang="en-US" sz="1400" kern="0" dirty="0">
                <a:solidFill>
                  <a:srgbClr val="00529F"/>
                </a:solidFill>
                <a:latin typeface="+mn-lt"/>
                <a:ea typeface="+mn-ea"/>
              </a:rPr>
              <a:t>months.</a:t>
            </a:r>
          </a:p>
          <a:p>
            <a:pPr algn="just"/>
            <a:endParaRPr lang="en-US" sz="1400" kern="0" dirty="0">
              <a:solidFill>
                <a:srgbClr val="00529F"/>
              </a:solidFill>
              <a:latin typeface="+mn-lt"/>
              <a:ea typeface="+mn-ea"/>
            </a:endParaRPr>
          </a:p>
          <a:p>
            <a:pPr algn="just"/>
            <a:r>
              <a:rPr lang="en-US" sz="1400" kern="0" dirty="0">
                <a:solidFill>
                  <a:srgbClr val="00529F"/>
                </a:solidFill>
                <a:latin typeface="+mn-lt"/>
                <a:ea typeface="+mn-ea"/>
              </a:rPr>
              <a:t>The legalization of certain uses/cultivation of marijuana in Arkansas will generate a host of legal issues including healthcare, insurance, banking, OSHA, etc.  </a:t>
            </a:r>
          </a:p>
          <a:p>
            <a:pPr marL="0" indent="0" algn="just">
              <a:buNone/>
            </a:pPr>
            <a:endParaRPr lang="en-US" sz="1400" kern="0" dirty="0">
              <a:solidFill>
                <a:srgbClr val="00529F"/>
              </a:solidFill>
              <a:latin typeface="+mn-lt"/>
              <a:ea typeface="+mn-ea"/>
            </a:endParaRPr>
          </a:p>
          <a:p>
            <a:pPr algn="just"/>
            <a:r>
              <a:rPr lang="en-US" sz="1400" kern="0" dirty="0" smtClean="0">
                <a:solidFill>
                  <a:srgbClr val="00529F"/>
                </a:solidFill>
                <a:latin typeface="+mn-lt"/>
                <a:ea typeface="+mn-ea"/>
              </a:rPr>
              <a:t>The solid waste disposal industry arguably faces two key challenges:</a:t>
            </a:r>
          </a:p>
          <a:p>
            <a:pPr marL="742950" marR="0" lvl="0" indent="-2857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tab pos="457200" algn="l"/>
              </a:tabLst>
              <a:defRPr/>
            </a:pPr>
            <a:r>
              <a:rPr lang="en-US" sz="1400" kern="0" dirty="0" smtClean="0">
                <a:solidFill>
                  <a:srgbClr val="00529F"/>
                </a:solidFill>
                <a:latin typeface="+mn-lt"/>
                <a:ea typeface="+mn-ea"/>
              </a:rPr>
              <a:t>Employment issues associated with employees’ legal use of medical marijuana (safety has been and remains a huge issue in the industry)</a:t>
            </a:r>
          </a:p>
          <a:p>
            <a:pPr marL="746125" marR="0" lvl="0" indent="-288925"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tab pos="746125" algn="l"/>
              </a:tabLst>
              <a:defRPr/>
            </a:pPr>
            <a:r>
              <a:rPr lang="en-US" sz="1400" kern="0" dirty="0" smtClean="0">
                <a:solidFill>
                  <a:srgbClr val="00529F"/>
                </a:solidFill>
                <a:latin typeface="+mn-lt"/>
                <a:ea typeface="+mn-ea"/>
              </a:rPr>
              <a:t>Federal and state environmental issues applicable to both disposal </a:t>
            </a:r>
            <a:r>
              <a:rPr lang="en-US" sz="1400" kern="0" noProof="0" dirty="0" smtClean="0">
                <a:solidFill>
                  <a:srgbClr val="00529F"/>
                </a:solidFill>
                <a:latin typeface="+mn-lt"/>
                <a:ea typeface="+mn-ea"/>
              </a:rPr>
              <a:t>and other wastes generated by cultivation, processing and dispensing</a:t>
            </a:r>
            <a:r>
              <a:rPr lang="en-US" sz="1800" kern="0" noProof="0" dirty="0" smtClean="0">
                <a:solidFill>
                  <a:srgbClr val="00529F"/>
                </a:solidFill>
                <a:latin typeface="+mn-lt"/>
                <a:ea typeface="+mn-ea"/>
              </a:rPr>
              <a:t>		</a:t>
            </a:r>
            <a:r>
              <a:rPr lang="en-US" sz="1800" kern="0" dirty="0">
                <a:solidFill>
                  <a:srgbClr val="00529F"/>
                </a:solidFill>
                <a:latin typeface="+mn-lt"/>
                <a:ea typeface="+mn-ea"/>
              </a:rPr>
              <a:t>		</a:t>
            </a:r>
            <a:r>
              <a:rPr lang="en-US" sz="1800" kern="0" dirty="0" smtClean="0">
                <a:solidFill>
                  <a:srgbClr val="00529F"/>
                </a:solidFill>
                <a:latin typeface="+mn-lt"/>
                <a:ea typeface="+mn-ea"/>
              </a:rPr>
              <a:t> </a:t>
            </a: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z="900" smtClean="0"/>
              <a:pPr>
                <a:defRPr/>
              </a:pPr>
              <a:t>6</a:t>
            </a:fld>
            <a:endParaRPr lang="en-US" sz="900" dirty="0"/>
          </a:p>
        </p:txBody>
      </p:sp>
    </p:spTree>
    <p:extLst>
      <p:ext uri="{BB962C8B-B14F-4D97-AF65-F5344CB8AC3E}">
        <p14:creationId xmlns:p14="http://schemas.microsoft.com/office/powerpoint/2010/main" val="663995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endParaRPr kumimoji="0" lang="en-US" sz="4400" b="1" i="0" u="none" strike="noStrike" kern="0" cap="none" spc="0" normalizeH="0" baseline="0" noProof="0" dirty="0" smtClean="0">
              <a:ln>
                <a:noFill/>
              </a:ln>
              <a:solidFill>
                <a:srgbClr val="808000"/>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020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eaLnBrk="1" hangingPunct="1">
              <a:spcBef>
                <a:spcPct val="20000"/>
              </a:spcBef>
              <a:tabLst>
                <a:tab pos="457200" algn="l"/>
              </a:tabLst>
              <a:defRPr/>
            </a:pPr>
            <a:r>
              <a:rPr lang="en-US" kern="0" dirty="0" smtClean="0">
                <a:solidFill>
                  <a:srgbClr val="00529F"/>
                </a:solidFill>
                <a:latin typeface="+mn-lt"/>
                <a:ea typeface="+mn-ea"/>
              </a:rPr>
              <a:t>We will briefly discuss key employment issues and then focus on issues associated with disposal such as:</a:t>
            </a:r>
          </a:p>
          <a:p>
            <a:pPr marL="457200" eaLnBrk="1" hangingPunct="1">
              <a:spcBef>
                <a:spcPct val="20000"/>
              </a:spcBef>
              <a:tabLst>
                <a:tab pos="457200" algn="l"/>
              </a:tabLst>
              <a:defRPr/>
            </a:pPr>
            <a:endParaRPr lang="en-US" kern="0" dirty="0">
              <a:solidFill>
                <a:srgbClr val="00529F"/>
              </a:solidFill>
              <a:latin typeface="+mn-lt"/>
              <a:ea typeface="+mn-ea"/>
            </a:endParaRPr>
          </a:p>
          <a:p>
            <a:pPr marL="457200" eaLnBrk="1" hangingPunct="1">
              <a:spcBef>
                <a:spcPct val="20000"/>
              </a:spcBef>
              <a:tabLst>
                <a:tab pos="457200" algn="l"/>
              </a:tabLst>
              <a:defRPr/>
            </a:pPr>
            <a:endParaRPr lang="en-US" kern="0" dirty="0">
              <a:solidFill>
                <a:srgbClr val="00529F"/>
              </a:solidFill>
              <a:latin typeface="+mn-lt"/>
              <a:ea typeface="+mn-ea"/>
            </a:endParaRPr>
          </a:p>
          <a:p>
            <a:pPr marL="1025525" indent="-225425" eaLnBrk="1" hangingPunct="1">
              <a:spcBef>
                <a:spcPct val="20000"/>
              </a:spcBef>
              <a:buFont typeface="Arial" panose="020B0604020202020204" pitchFamily="34" charset="0"/>
              <a:buChar char="•"/>
              <a:tabLst>
                <a:tab pos="457200" algn="l"/>
              </a:tabLst>
              <a:defRPr/>
            </a:pPr>
            <a:r>
              <a:rPr lang="en-US" kern="0" dirty="0" smtClean="0">
                <a:solidFill>
                  <a:srgbClr val="00529F"/>
                </a:solidFill>
                <a:latin typeface="+mn-lt"/>
                <a:ea typeface="+mn-ea"/>
              </a:rPr>
              <a:t>Wastes </a:t>
            </a:r>
            <a:r>
              <a:rPr lang="en-US" kern="0" dirty="0">
                <a:solidFill>
                  <a:srgbClr val="00529F"/>
                </a:solidFill>
                <a:latin typeface="+mn-lt"/>
                <a:ea typeface="+mn-ea"/>
              </a:rPr>
              <a:t>generated (variety of wastes may be generated)</a:t>
            </a:r>
          </a:p>
          <a:p>
            <a:pPr marL="1025525" indent="-225425" eaLnBrk="1" hangingPunct="1">
              <a:spcBef>
                <a:spcPct val="20000"/>
              </a:spcBef>
              <a:buFont typeface="Arial" panose="020B0604020202020204" pitchFamily="34" charset="0"/>
              <a:buChar char="•"/>
              <a:tabLst>
                <a:tab pos="457200" algn="l"/>
              </a:tabLst>
              <a:defRPr/>
            </a:pPr>
            <a:r>
              <a:rPr lang="en-US" kern="0" dirty="0">
                <a:solidFill>
                  <a:srgbClr val="00529F"/>
                </a:solidFill>
                <a:latin typeface="+mn-lt"/>
                <a:ea typeface="+mn-ea"/>
              </a:rPr>
              <a:t>Disposal/treatment activities</a:t>
            </a:r>
          </a:p>
          <a:p>
            <a:pPr marL="1025525" indent="-225425" eaLnBrk="1" hangingPunct="1">
              <a:spcBef>
                <a:spcPct val="20000"/>
              </a:spcBef>
              <a:buFont typeface="Arial" panose="020B0604020202020204" pitchFamily="34" charset="0"/>
              <a:buChar char="•"/>
              <a:tabLst>
                <a:tab pos="457200" algn="l"/>
              </a:tabLst>
              <a:defRPr/>
            </a:pPr>
            <a:r>
              <a:rPr lang="en-US" kern="0" dirty="0">
                <a:solidFill>
                  <a:srgbClr val="00529F"/>
                </a:solidFill>
                <a:latin typeface="+mn-lt"/>
                <a:ea typeface="+mn-ea"/>
              </a:rPr>
              <a:t>Potentially applicable </a:t>
            </a:r>
            <a:r>
              <a:rPr lang="en-US" kern="0" dirty="0" smtClean="0">
                <a:solidFill>
                  <a:srgbClr val="00529F"/>
                </a:solidFill>
                <a:latin typeface="+mn-lt"/>
                <a:ea typeface="+mn-ea"/>
              </a:rPr>
              <a:t>federal and state environmental legal </a:t>
            </a:r>
            <a:r>
              <a:rPr lang="en-US" kern="0" dirty="0">
                <a:solidFill>
                  <a:srgbClr val="00529F"/>
                </a:solidFill>
                <a:latin typeface="+mn-lt"/>
                <a:ea typeface="+mn-ea"/>
              </a:rPr>
              <a:t>requirements</a:t>
            </a:r>
            <a:r>
              <a:rPr lang="en-US" sz="1800" kern="0" dirty="0">
                <a:solidFill>
                  <a:srgbClr val="00529F"/>
                </a:solidFill>
                <a:latin typeface="+mn-lt"/>
                <a:ea typeface="+mn-ea"/>
              </a:rPr>
              <a:t>	</a:t>
            </a:r>
            <a:endParaRPr lang="en-US" sz="1800" kern="0" dirty="0" smtClean="0">
              <a:solidFill>
                <a:srgbClr val="00529F"/>
              </a:solidFill>
              <a:latin typeface="+mn-lt"/>
              <a:ea typeface="+mn-ea"/>
            </a:endParaRPr>
          </a:p>
          <a:p>
            <a:pPr marL="1025525" indent="-225425" eaLnBrk="1" hangingPunct="1">
              <a:spcBef>
                <a:spcPct val="20000"/>
              </a:spcBef>
              <a:buFont typeface="Arial" panose="020B0604020202020204" pitchFamily="34" charset="0"/>
              <a:buChar char="•"/>
              <a:tabLst>
                <a:tab pos="457200" algn="l"/>
              </a:tabLst>
              <a:defRPr/>
            </a:pPr>
            <a:r>
              <a:rPr lang="en-US" kern="0" dirty="0">
                <a:solidFill>
                  <a:srgbClr val="00529F"/>
                </a:solidFill>
                <a:latin typeface="+mn-lt"/>
                <a:ea typeface="+mn-ea"/>
              </a:rPr>
              <a:t>Contract Issues/Allocation of liability</a:t>
            </a:r>
          </a:p>
          <a:p>
            <a:pPr marL="228600" marR="0" lvl="0" algn="l" defTabSz="914400" rtl="0" eaLnBrk="1" fontAlgn="base" latinLnBrk="0" hangingPunct="1">
              <a:lnSpc>
                <a:spcPct val="100000"/>
              </a:lnSpc>
              <a:spcBef>
                <a:spcPct val="20000"/>
              </a:spcBef>
              <a:spcAft>
                <a:spcPct val="0"/>
              </a:spcAft>
              <a:buClrTx/>
              <a:buSzTx/>
              <a:tabLst>
                <a:tab pos="457200" algn="l"/>
              </a:tabLst>
              <a:defRPr/>
            </a:pPr>
            <a:r>
              <a:rPr lang="en-US" sz="1800" kern="0" noProof="0" dirty="0" smtClean="0">
                <a:solidFill>
                  <a:srgbClr val="00529F"/>
                </a:solidFill>
                <a:latin typeface="+mn-lt"/>
                <a:ea typeface="+mn-ea"/>
              </a:rPr>
              <a:t>	</a:t>
            </a:r>
            <a:r>
              <a:rPr lang="en-US" sz="1800" kern="0" dirty="0">
                <a:solidFill>
                  <a:srgbClr val="00529F"/>
                </a:solidFill>
                <a:latin typeface="+mn-lt"/>
                <a:ea typeface="+mn-ea"/>
              </a:rPr>
              <a:t>		</a:t>
            </a: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z="900" smtClean="0"/>
              <a:pPr>
                <a:defRPr/>
              </a:pPr>
              <a:t>7</a:t>
            </a:fld>
            <a:endParaRPr lang="en-US" sz="900" dirty="0"/>
          </a:p>
        </p:txBody>
      </p:sp>
    </p:spTree>
    <p:extLst>
      <p:ext uri="{BB962C8B-B14F-4D97-AF65-F5344CB8AC3E}">
        <p14:creationId xmlns:p14="http://schemas.microsoft.com/office/powerpoint/2010/main" val="419591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endParaRPr kumimoji="0" lang="en-US" sz="4400" b="1" i="0" u="none" strike="noStrike" kern="0" cap="none" spc="0" normalizeH="0" baseline="0" noProof="0" dirty="0" smtClean="0">
              <a:ln>
                <a:noFill/>
              </a:ln>
              <a:solidFill>
                <a:srgbClr val="808000"/>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020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marR="0" lvl="0" algn="l" defTabSz="914400" rtl="0" eaLnBrk="1" fontAlgn="base" latinLnBrk="0" hangingPunct="1">
              <a:lnSpc>
                <a:spcPct val="100000"/>
              </a:lnSpc>
              <a:spcBef>
                <a:spcPct val="20000"/>
              </a:spcBef>
              <a:spcAft>
                <a:spcPct val="0"/>
              </a:spcAft>
              <a:buClrTx/>
              <a:buSzTx/>
              <a:tabLst>
                <a:tab pos="457200" algn="l"/>
              </a:tabLst>
              <a:defRPr/>
            </a:pPr>
            <a:r>
              <a:rPr lang="en-US" kern="0" noProof="0" dirty="0" smtClean="0">
                <a:solidFill>
                  <a:srgbClr val="00529F"/>
                </a:solidFill>
                <a:latin typeface="+mn-lt"/>
                <a:ea typeface="+mn-ea"/>
              </a:rPr>
              <a:t>Labor/Employment Issues</a:t>
            </a:r>
          </a:p>
          <a:p>
            <a:pPr marL="228600" marR="0" lvl="0" algn="just" defTabSz="914400" rtl="0" eaLnBrk="1" fontAlgn="base" latinLnBrk="0" hangingPunct="1">
              <a:lnSpc>
                <a:spcPct val="100000"/>
              </a:lnSpc>
              <a:spcBef>
                <a:spcPct val="20000"/>
              </a:spcBef>
              <a:spcAft>
                <a:spcPct val="0"/>
              </a:spcAft>
              <a:buClrTx/>
              <a:buSzTx/>
              <a:tabLst>
                <a:tab pos="457200" algn="l"/>
              </a:tabLst>
              <a:defRPr/>
            </a:pPr>
            <a:endParaRPr lang="en-US" kern="0" noProof="0" dirty="0" smtClean="0">
              <a:solidFill>
                <a:srgbClr val="00529F"/>
              </a:solidFill>
              <a:latin typeface="+mn-lt"/>
              <a:ea typeface="+mn-ea"/>
            </a:endParaRPr>
          </a:p>
          <a:p>
            <a:pPr marL="514350" marR="0" lvl="0" indent="-365760" algn="just" defTabSz="914400" rtl="0" eaLnBrk="1" fontAlgn="base" latinLnBrk="0" hangingPunct="1">
              <a:lnSpc>
                <a:spcPct val="100000"/>
              </a:lnSpc>
              <a:spcBef>
                <a:spcPct val="20000"/>
              </a:spcBef>
              <a:spcAft>
                <a:spcPct val="0"/>
              </a:spcAft>
              <a:buClrTx/>
              <a:buSzTx/>
              <a:buFont typeface="Arial" panose="020B0604020202020204" pitchFamily="34" charset="0"/>
              <a:buChar char="•"/>
              <a:tabLst>
                <a:tab pos="457200" algn="l"/>
              </a:tabLst>
              <a:defRPr/>
            </a:pPr>
            <a:r>
              <a:rPr lang="en-US" kern="0" dirty="0" smtClean="0">
                <a:solidFill>
                  <a:srgbClr val="00529F"/>
                </a:solidFill>
                <a:latin typeface="+mn-lt"/>
                <a:ea typeface="+mn-ea"/>
              </a:rPr>
              <a:t>The solid waste </a:t>
            </a:r>
            <a:r>
              <a:rPr lang="en-US" kern="0" noProof="0" dirty="0" smtClean="0">
                <a:solidFill>
                  <a:srgbClr val="00529F"/>
                </a:solidFill>
                <a:latin typeface="+mn-lt"/>
                <a:ea typeface="+mn-ea"/>
              </a:rPr>
              <a:t>industry will, like all Arkansas employers, face challenges addressing employee use of medical marijuana.</a:t>
            </a:r>
          </a:p>
          <a:p>
            <a:pPr marL="514350" marR="0" lvl="0" indent="-365760" algn="just" defTabSz="914400" rtl="0" eaLnBrk="1" fontAlgn="base" latinLnBrk="0" hangingPunct="1">
              <a:lnSpc>
                <a:spcPct val="100000"/>
              </a:lnSpc>
              <a:spcBef>
                <a:spcPct val="20000"/>
              </a:spcBef>
              <a:spcAft>
                <a:spcPct val="0"/>
              </a:spcAft>
              <a:buClrTx/>
              <a:buSzTx/>
              <a:buFont typeface="Arial" panose="020B0604020202020204" pitchFamily="34" charset="0"/>
              <a:buChar char="•"/>
              <a:tabLst>
                <a:tab pos="457200" algn="l"/>
              </a:tabLst>
              <a:defRPr/>
            </a:pPr>
            <a:r>
              <a:rPr lang="en-US" kern="0" dirty="0" smtClean="0">
                <a:solidFill>
                  <a:srgbClr val="00529F"/>
                </a:solidFill>
                <a:latin typeface="+mn-lt"/>
                <a:ea typeface="+mn-ea"/>
              </a:rPr>
              <a:t>Arguably more difficult challenge because of the serious safety activities associated with waste management activities</a:t>
            </a:r>
          </a:p>
          <a:p>
            <a:pPr marL="148590" marR="0" lvl="0" algn="just" defTabSz="914400" rtl="0" eaLnBrk="1" fontAlgn="base" latinLnBrk="0" hangingPunct="1">
              <a:lnSpc>
                <a:spcPct val="100000"/>
              </a:lnSpc>
              <a:spcBef>
                <a:spcPct val="20000"/>
              </a:spcBef>
              <a:spcAft>
                <a:spcPct val="0"/>
              </a:spcAft>
              <a:buClrTx/>
              <a:buSzTx/>
              <a:tabLst>
                <a:tab pos="457200" algn="l"/>
              </a:tabLst>
              <a:defRPr/>
            </a:pPr>
            <a:endParaRPr lang="en-US" kern="0" dirty="0">
              <a:solidFill>
                <a:srgbClr val="00529F"/>
              </a:solidFill>
              <a:latin typeface="+mn-lt"/>
              <a:ea typeface="+mn-ea"/>
            </a:endParaRPr>
          </a:p>
          <a:p>
            <a:pPr marL="148590" marR="0" lvl="0" algn="ctr" defTabSz="914400" rtl="0" eaLnBrk="1" fontAlgn="base" latinLnBrk="0" hangingPunct="1">
              <a:lnSpc>
                <a:spcPct val="100000"/>
              </a:lnSpc>
              <a:spcBef>
                <a:spcPct val="20000"/>
              </a:spcBef>
              <a:spcAft>
                <a:spcPct val="0"/>
              </a:spcAft>
              <a:buClrTx/>
              <a:buSzTx/>
              <a:tabLst>
                <a:tab pos="457200" algn="l"/>
              </a:tabLst>
              <a:defRPr/>
            </a:pPr>
            <a:r>
              <a:rPr lang="en-US" kern="0" noProof="0" dirty="0" smtClean="0">
                <a:solidFill>
                  <a:srgbClr val="00529F"/>
                </a:solidFill>
                <a:latin typeface="+mn-lt"/>
                <a:ea typeface="+mn-ea"/>
              </a:rPr>
              <a:t>Why?</a:t>
            </a:r>
          </a:p>
        </p:txBody>
      </p:sp>
      <p:sp>
        <p:nvSpPr>
          <p:cNvPr id="2" name="Slide Number Placeholder 1"/>
          <p:cNvSpPr>
            <a:spLocks noGrp="1"/>
          </p:cNvSpPr>
          <p:nvPr>
            <p:ph type="sldNum" sz="quarter" idx="12"/>
          </p:nvPr>
        </p:nvSpPr>
        <p:spPr/>
        <p:txBody>
          <a:bodyPr/>
          <a:lstStyle/>
          <a:p>
            <a:pPr>
              <a:defRPr/>
            </a:pPr>
            <a:fld id="{3A28622A-868B-4626-B788-F10EB9D3EEB5}" type="slidenum">
              <a:rPr lang="en-US" sz="900" smtClean="0"/>
              <a:pPr>
                <a:defRPr/>
              </a:pPr>
              <a:t>8</a:t>
            </a:fld>
            <a:endParaRPr lang="en-US" sz="900" dirty="0"/>
          </a:p>
        </p:txBody>
      </p:sp>
    </p:spTree>
    <p:extLst>
      <p:ext uri="{BB962C8B-B14F-4D97-AF65-F5344CB8AC3E}">
        <p14:creationId xmlns:p14="http://schemas.microsoft.com/office/powerpoint/2010/main" val="3417232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4400" dirty="0">
                <a:solidFill>
                  <a:schemeClr val="bg1"/>
                </a:solidFill>
              </a:rPr>
              <a:t>Arkansas Amendment</a:t>
            </a:r>
            <a:br>
              <a:rPr lang="en-US" sz="4400" dirty="0">
                <a:solidFill>
                  <a:schemeClr val="bg1"/>
                </a:solidFill>
              </a:rPr>
            </a:br>
            <a:r>
              <a:rPr lang="en-US" sz="4400" dirty="0">
                <a:solidFill>
                  <a:schemeClr val="bg1"/>
                </a:solidFill>
              </a:rPr>
              <a:t>Non-Discrimination Provision </a:t>
            </a:r>
            <a:endParaRPr kumimoji="0" lang="en-US" sz="44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020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lgn="just">
              <a:buFont typeface="Arial" panose="020B0604020202020204" pitchFamily="34" charset="0"/>
              <a:buChar char="•"/>
            </a:pPr>
            <a:r>
              <a:rPr lang="en-US" sz="2000" kern="0" dirty="0">
                <a:solidFill>
                  <a:srgbClr val="00529F"/>
                </a:solidFill>
                <a:latin typeface="+mn-lt"/>
                <a:ea typeface="+mn-ea"/>
              </a:rPr>
              <a:t>Non-compliance with the Arkansas Medical Marijuana Amendment of 2016 (AMMA) can pose significant risks for an employer.  It includes a non-discrimination provision directed at employers.  The provision provides that:</a:t>
            </a:r>
          </a:p>
          <a:p>
            <a:pPr marL="1257300" lvl="2" indent="-342900" algn="just">
              <a:buFont typeface="Wingdings" panose="05000000000000000000" pitchFamily="2" charset="2"/>
              <a:buChar char="Ø"/>
            </a:pPr>
            <a:r>
              <a:rPr lang="en-US" sz="2000" kern="0" dirty="0">
                <a:solidFill>
                  <a:srgbClr val="00529F"/>
                </a:solidFill>
                <a:latin typeface="+mn-lt"/>
                <a:ea typeface="+mn-ea"/>
              </a:rPr>
              <a:t>“An employer shall not discriminate against an applicant or employee in hiring, termination, or any term or condition of employment, or otherwise penalize an applicant or employee, based upon the applicant’s or employee’s past or present status as a qualifying patient or designated caregiver</a:t>
            </a:r>
            <a:r>
              <a:rPr lang="en-US" sz="2000" kern="0" dirty="0" smtClean="0">
                <a:solidFill>
                  <a:srgbClr val="00529F"/>
                </a:solidFill>
                <a:latin typeface="+mn-lt"/>
                <a:ea typeface="+mn-ea"/>
              </a:rPr>
              <a:t>.”</a:t>
            </a:r>
          </a:p>
          <a:p>
            <a:pPr marL="403225" lvl="2" algn="just"/>
            <a:endParaRPr lang="en-US" sz="2000" kern="0" dirty="0" smtClean="0">
              <a:solidFill>
                <a:srgbClr val="00529F"/>
              </a:solidFill>
              <a:latin typeface="+mn-lt"/>
              <a:ea typeface="+mn-ea"/>
            </a:endParaRPr>
          </a:p>
          <a:p>
            <a:pPr marL="403225" lvl="2" algn="just"/>
            <a:r>
              <a:rPr lang="en-US" sz="2000" kern="0" dirty="0" smtClean="0">
                <a:solidFill>
                  <a:srgbClr val="00529F"/>
                </a:solidFill>
                <a:latin typeface="+mn-lt"/>
                <a:ea typeface="+mn-ea"/>
              </a:rPr>
              <a:t>Violation can result in damage claim.</a:t>
            </a:r>
            <a:endParaRPr lang="en-US" sz="2000" kern="0" dirty="0">
              <a:solidFill>
                <a:srgbClr val="00529F"/>
              </a:solidFill>
              <a:latin typeface="+mn-lt"/>
              <a:ea typeface="+mn-ea"/>
            </a:endParaRPr>
          </a:p>
          <a:p>
            <a:pPr marL="800100" marR="0" lvl="0" indent="-571500" algn="l" defTabSz="914400" rtl="0" eaLnBrk="1" fontAlgn="base" latinLnBrk="0" hangingPunct="1">
              <a:lnSpc>
                <a:spcPct val="100000"/>
              </a:lnSpc>
              <a:spcBef>
                <a:spcPct val="20000"/>
              </a:spcBef>
              <a:spcAft>
                <a:spcPct val="0"/>
              </a:spcAft>
              <a:buClrTx/>
              <a:buSzTx/>
              <a:tabLst>
                <a:tab pos="457200" algn="l"/>
              </a:tabLst>
              <a:defRPr/>
            </a:pPr>
            <a:r>
              <a:rPr lang="en-US" sz="2000" kern="0" noProof="0" dirty="0" smtClean="0">
                <a:solidFill>
                  <a:srgbClr val="00529F"/>
                </a:solidFill>
                <a:latin typeface="+mn-lt"/>
                <a:ea typeface="+mn-ea"/>
              </a:rPr>
              <a:t>	</a:t>
            </a:r>
            <a:r>
              <a:rPr lang="en-US" sz="2000" kern="0" dirty="0">
                <a:solidFill>
                  <a:srgbClr val="00529F"/>
                </a:solidFill>
                <a:latin typeface="+mn-lt"/>
                <a:ea typeface="+mn-ea"/>
              </a:rPr>
              <a:t>		</a:t>
            </a:r>
            <a:endParaRPr kumimoji="0" lang="en-US" sz="2000" b="0" i="0" u="none" strike="noStrike" kern="0" cap="none" spc="0" normalizeH="0" baseline="0" noProof="0" dirty="0" smtClean="0">
              <a:ln>
                <a:noFill/>
              </a:ln>
              <a:solidFill>
                <a:srgbClr val="00529F"/>
              </a:solidFill>
              <a:effectLst/>
              <a:uLnTx/>
              <a:uFillTx/>
              <a:latin typeface="+mn-lt"/>
              <a:ea typeface="+mn-ea"/>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z="900" smtClean="0"/>
              <a:pPr>
                <a:defRPr/>
              </a:pPr>
              <a:t>9</a:t>
            </a:fld>
            <a:endParaRPr lang="en-US" sz="900" dirty="0"/>
          </a:p>
        </p:txBody>
      </p:sp>
    </p:spTree>
    <p:extLst>
      <p:ext uri="{BB962C8B-B14F-4D97-AF65-F5344CB8AC3E}">
        <p14:creationId xmlns:p14="http://schemas.microsoft.com/office/powerpoint/2010/main" val="364277675"/>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CB39606336ACA48AEC084E49B4107D3" ma:contentTypeVersion="0" ma:contentTypeDescription="Create a new document." ma:contentTypeScope="" ma:versionID="fc1e127fc969336b049572a3cfb2339c">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5716CAC-0CF9-475A-B8B7-82F6DDA091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667A116E-FDED-4564-83F3-B5E68104545C}">
  <ds:schemaRefs>
    <ds:schemaRef ds:uri="http://schemas.microsoft.com/sharepoint/v3/contenttype/forms"/>
  </ds:schemaRefs>
</ds:datastoreItem>
</file>

<file path=customXml/itemProps3.xml><?xml version="1.0" encoding="utf-8"?>
<ds:datastoreItem xmlns:ds="http://schemas.openxmlformats.org/officeDocument/2006/customXml" ds:itemID="{6B6EDA48-FD88-40FA-B052-781403BB736C}">
  <ds:schemaRefs>
    <ds:schemaRef ds:uri="http://schemas.microsoft.com/office/2006/documentManagement/types"/>
    <ds:schemaRef ds:uri="http://www.w3.org/XML/1998/namespace"/>
    <ds:schemaRef ds:uri="http://purl.org/dc/terms/"/>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otalTime>2680</TotalTime>
  <Words>1482</Words>
  <Application>Microsoft Office PowerPoint</Application>
  <PresentationFormat>On-screen Show (4:3)</PresentationFormat>
  <Paragraphs>227</Paragraphs>
  <Slides>24</Slides>
  <Notes>24</Notes>
  <HiddenSlides>0</HiddenSlides>
  <MMClips>0</MMClips>
  <ScaleCrop>false</ScaleCrop>
  <HeadingPairs>
    <vt:vector size="4" baseType="variant">
      <vt:variant>
        <vt:lpstr>Theme</vt:lpstr>
      </vt:variant>
      <vt:variant>
        <vt:i4>6</vt:i4>
      </vt:variant>
      <vt:variant>
        <vt:lpstr>Slide Titles</vt:lpstr>
      </vt:variant>
      <vt:variant>
        <vt:i4>24</vt:i4>
      </vt:variant>
    </vt:vector>
  </HeadingPairs>
  <TitlesOfParts>
    <vt:vector size="30" baseType="lpstr">
      <vt:lpstr>Blank Presentation</vt:lpstr>
      <vt:lpstr>1_Custom Design</vt:lpstr>
      <vt:lpstr>2_Custom Design</vt:lpstr>
      <vt:lpstr>Custom Design</vt:lpstr>
      <vt:lpstr>1_Blank Presentation</vt:lpstr>
      <vt:lpstr>2_Blank Presentation</vt:lpstr>
      <vt:lpstr>PowerPoint Presentation</vt:lpstr>
      <vt:lpstr>Arkansas Solid Waste Conference March 27, 2019  Walter G. Wright Mitchell Williams Law Firm wwright@mwlaw.com</vt:lpstr>
      <vt:lpstr>Arkansas Environmental Energy and Water Log Blog  http://www.mitchellwilliamslaw.com/blog  Three combined posts every business day addressing federal/Arkansas legislation, regulation, administrative/judicial decisions and personnel transitions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HINSON</dc:creator>
  <cp:lastModifiedBy>vivian koettel</cp:lastModifiedBy>
  <cp:revision>324</cp:revision>
  <cp:lastPrinted>2019-03-26T21:46:07Z</cp:lastPrinted>
  <dcterms:created xsi:type="dcterms:W3CDTF">2009-03-30T20:47:26Z</dcterms:created>
  <dcterms:modified xsi:type="dcterms:W3CDTF">2019-03-29T14:38:39Z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0x0101009CB39606336ACA48AEC084E49B4107D3</vt:lpwstr>
  </property>
</Properties>
</file>